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1" r:id="rId3"/>
    <p:sldId id="455" r:id="rId4"/>
    <p:sldId id="358" r:id="rId5"/>
    <p:sldId id="370" r:id="rId6"/>
    <p:sldId id="373" r:id="rId7"/>
    <p:sldId id="377" r:id="rId8"/>
    <p:sldId id="404" r:id="rId9"/>
    <p:sldId id="451" r:id="rId10"/>
    <p:sldId id="399" r:id="rId11"/>
    <p:sldId id="400" r:id="rId12"/>
    <p:sldId id="401" r:id="rId13"/>
    <p:sldId id="402" r:id="rId14"/>
    <p:sldId id="395" r:id="rId15"/>
    <p:sldId id="405" r:id="rId16"/>
    <p:sldId id="453" r:id="rId17"/>
    <p:sldId id="459" r:id="rId18"/>
    <p:sldId id="448" r:id="rId19"/>
    <p:sldId id="422" r:id="rId20"/>
    <p:sldId id="452" r:id="rId21"/>
    <p:sldId id="423" r:id="rId22"/>
    <p:sldId id="424" r:id="rId23"/>
    <p:sldId id="425" r:id="rId24"/>
    <p:sldId id="426" r:id="rId25"/>
    <p:sldId id="427" r:id="rId26"/>
    <p:sldId id="436" r:id="rId27"/>
    <p:sldId id="437" r:id="rId28"/>
    <p:sldId id="438" r:id="rId29"/>
    <p:sldId id="439" r:id="rId30"/>
    <p:sldId id="440" r:id="rId31"/>
    <p:sldId id="456" r:id="rId32"/>
    <p:sldId id="43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659"/>
  </p:normalViewPr>
  <p:slideViewPr>
    <p:cSldViewPr snapToGrid="0" snapToObjects="1">
      <p:cViewPr varScale="1">
        <p:scale>
          <a:sx n="88" d="100"/>
          <a:sy n="88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1B7A6-ECEB-40FA-9A33-03BC613E03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E6E29-CF89-4472-A345-E306E868A301}">
      <dgm:prSet phldrT="[Текст]"/>
      <dgm:spPr>
        <a:solidFill>
          <a:schemeClr val="bg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Питание должно быть не только умеренным и регулярным, </a:t>
          </a:r>
          <a:r>
            <a:rPr lang="ru-RU" sz="1800" b="1" dirty="0">
              <a:solidFill>
                <a:srgbClr val="FF0000"/>
              </a:solidFill>
            </a:rPr>
            <a:t>но и разнообразным</a:t>
          </a:r>
          <a:endParaRPr lang="ru-RU" dirty="0">
            <a:solidFill>
              <a:srgbClr val="FF0000"/>
            </a:solidFill>
          </a:endParaRPr>
        </a:p>
      </dgm:t>
    </dgm:pt>
    <dgm:pt modelId="{B05A0976-536E-4E00-B4B2-15C9808C83D5}" type="parTrans" cxnId="{F2689851-D5D0-4FF3-BB6F-49319AC131B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42E6E22-1BC1-438D-8CD1-F8B5C1D730C2}" type="sibTrans" cxnId="{F2689851-D5D0-4FF3-BB6F-49319AC131B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B3BECE8-2261-4FD0-90A1-2DA1311CCD7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002060"/>
              </a:solidFill>
            </a:rPr>
            <a:t>Содержать продукты и растительного и животного происхождения</a:t>
          </a:r>
          <a:endParaRPr lang="ru-RU" sz="2400" dirty="0">
            <a:solidFill>
              <a:srgbClr val="002060"/>
            </a:solidFill>
          </a:endParaRPr>
        </a:p>
      </dgm:t>
    </dgm:pt>
    <dgm:pt modelId="{6F2FFDCC-7387-4198-881F-8D37D4F25ED3}" type="parTrans" cxnId="{BF585421-EAE6-464A-B029-A00F79D78D3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4D669D9-470D-4B0B-B7EA-A706565F8737}" type="sibTrans" cxnId="{BF585421-EAE6-464A-B029-A00F79D78D3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85517CF-7F20-4DD6-AD9F-8B173043E133}">
      <dgm:prSet phldrT="[Текст]"/>
      <dgm:spPr>
        <a:solidFill>
          <a:schemeClr val="bg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sz="1800" b="1" u="none" dirty="0">
              <a:solidFill>
                <a:srgbClr val="FF0000"/>
              </a:solidFill>
            </a:rPr>
            <a:t>Питание 5 раз в день</a:t>
          </a:r>
          <a:endParaRPr lang="ru-RU" u="none" dirty="0">
            <a:solidFill>
              <a:srgbClr val="FF0000"/>
            </a:solidFill>
          </a:endParaRPr>
        </a:p>
      </dgm:t>
    </dgm:pt>
    <dgm:pt modelId="{9C950AFF-0B98-454D-A1B2-12FDB5125584}" type="parTrans" cxnId="{36BDBAC2-02F6-423A-B7D2-574C59FBC16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39A06CD-FE08-4158-BF37-918DBF2C8601}" type="sibTrans" cxnId="{36BDBAC2-02F6-423A-B7D2-574C59FBC16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64AA594-EE7C-49F1-9EED-AABE89044801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</a:rPr>
            <a:t>Нерегулярный приём пищи приводит к нарушению пищеварения</a:t>
          </a:r>
          <a:endParaRPr lang="ru-RU" sz="2400" dirty="0">
            <a:solidFill>
              <a:srgbClr val="002060"/>
            </a:solidFill>
          </a:endParaRPr>
        </a:p>
      </dgm:t>
    </dgm:pt>
    <dgm:pt modelId="{05F74F97-C681-46D7-A961-436559281FD8}" type="parTrans" cxnId="{2A03DB36-75A8-4A30-957D-FCECB5282C0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97EBE7B-D9B9-4FEE-9C0B-A5EE31BED623}" type="sibTrans" cxnId="{2A03DB36-75A8-4A30-957D-FCECB5282C0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796F8BF-E9E7-42A2-B514-104608A89F37}">
      <dgm:prSet phldrT="[Текст]"/>
      <dgm:spPr>
        <a:solidFill>
          <a:schemeClr val="bg1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ru-RU" sz="1800" b="1" u="none" dirty="0">
              <a:solidFill>
                <a:srgbClr val="FF0000"/>
              </a:solidFill>
            </a:rPr>
            <a:t>Медленная еда </a:t>
          </a:r>
          <a:endParaRPr lang="ru-RU" u="none" dirty="0">
            <a:solidFill>
              <a:srgbClr val="FF0000"/>
            </a:solidFill>
          </a:endParaRPr>
        </a:p>
      </dgm:t>
    </dgm:pt>
    <dgm:pt modelId="{52F52335-395D-4CF7-BB28-4E63333CC40D}" type="parTrans" cxnId="{2FFD33F2-A47D-4B46-A695-62952C9752A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BDBDE7DC-BF7D-4D0A-9CD1-2B4345B180D4}" type="sibTrans" cxnId="{2FFD33F2-A47D-4B46-A695-62952C9752A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03895CC-28C3-4394-BB02-9D1DC2A74812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Если вы переутомились, не приступайте сразу к еде, отдохните немного</a:t>
          </a:r>
          <a:endParaRPr lang="ru-RU" sz="2000" dirty="0">
            <a:solidFill>
              <a:srgbClr val="002060"/>
            </a:solidFill>
          </a:endParaRPr>
        </a:p>
      </dgm:t>
    </dgm:pt>
    <dgm:pt modelId="{020A6BC1-1C3E-4F2D-848A-A13A6D58CB04}" type="parTrans" cxnId="{147C406F-47BD-4384-8BCF-8B8714A7872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B9495388-3FA5-41A0-BC80-F58A39BD54C5}" type="sibTrans" cxnId="{147C406F-47BD-4384-8BCF-8B8714A7872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30D7B57-83AB-485B-A0BD-42B96CB7EFFD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Во время еды нужно отвлечься от мыслей о работе, о делах, не следует вести серьёзных разговоров, читать или смотреть телевизор. </a:t>
          </a:r>
          <a:endParaRPr lang="ru-RU" sz="2000" dirty="0">
            <a:solidFill>
              <a:srgbClr val="002060"/>
            </a:solidFill>
          </a:endParaRPr>
        </a:p>
      </dgm:t>
    </dgm:pt>
    <dgm:pt modelId="{F325851D-30D3-4196-B957-14E8212BC51A}" type="parTrans" cxnId="{DF286AA6-1470-4DDE-B5FE-86D39D9684E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259E567-E23D-4A6F-808E-A8DDE725BD96}" type="sibTrans" cxnId="{DF286AA6-1470-4DDE-B5FE-86D39D9684E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1ECBD6B-5E74-4DFB-A603-A6AC4071BF50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Есть надо медленно</a:t>
          </a:r>
          <a:endParaRPr lang="ru-RU" sz="2000" dirty="0">
            <a:solidFill>
              <a:srgbClr val="002060"/>
            </a:solidFill>
          </a:endParaRPr>
        </a:p>
      </dgm:t>
    </dgm:pt>
    <dgm:pt modelId="{2F729A0F-DA3A-401F-A986-AFCD18F15088}" type="parTrans" cxnId="{62D6E000-819B-4DBD-A990-B85E5EDC1BD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A9222AF-A77F-4731-884D-4A914E7A5DA4}" type="sibTrans" cxnId="{62D6E000-819B-4DBD-A990-B85E5EDC1BD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67A2467-57EB-4D68-B41F-DA76B8A15948}" type="pres">
      <dgm:prSet presAssocID="{D101B7A6-ECEB-40FA-9A33-03BC613E03A3}" presName="Name0" presStyleCnt="0">
        <dgm:presLayoutVars>
          <dgm:dir/>
          <dgm:animLvl val="lvl"/>
          <dgm:resizeHandles val="exact"/>
        </dgm:presLayoutVars>
      </dgm:prSet>
      <dgm:spPr/>
    </dgm:pt>
    <dgm:pt modelId="{5EA2E2F9-6DE1-4E35-B2C3-240193AEE7A7}" type="pres">
      <dgm:prSet presAssocID="{2DCE6E29-CF89-4472-A345-E306E868A301}" presName="linNode" presStyleCnt="0"/>
      <dgm:spPr/>
    </dgm:pt>
    <dgm:pt modelId="{EA147D87-6F07-4DE7-A42C-AD572F3428C8}" type="pres">
      <dgm:prSet presAssocID="{2DCE6E29-CF89-4472-A345-E306E868A30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FE6D5D3-FBD4-40C3-A3EE-5F91B1882CF5}" type="pres">
      <dgm:prSet presAssocID="{2DCE6E29-CF89-4472-A345-E306E868A301}" presName="descendantText" presStyleLbl="alignAccFollowNode1" presStyleIdx="0" presStyleCnt="3" custScaleY="96473">
        <dgm:presLayoutVars>
          <dgm:bulletEnabled val="1"/>
        </dgm:presLayoutVars>
      </dgm:prSet>
      <dgm:spPr/>
    </dgm:pt>
    <dgm:pt modelId="{4E1039EB-2038-415B-BA8E-FDF76E468A9E}" type="pres">
      <dgm:prSet presAssocID="{D42E6E22-1BC1-438D-8CD1-F8B5C1D730C2}" presName="sp" presStyleCnt="0"/>
      <dgm:spPr/>
    </dgm:pt>
    <dgm:pt modelId="{A0C7138A-AA83-442B-B6BC-DC3250C3EB5C}" type="pres">
      <dgm:prSet presAssocID="{585517CF-7F20-4DD6-AD9F-8B173043E133}" presName="linNode" presStyleCnt="0"/>
      <dgm:spPr/>
    </dgm:pt>
    <dgm:pt modelId="{F7216382-DE43-4EA4-AC0B-F4AD06B2031B}" type="pres">
      <dgm:prSet presAssocID="{585517CF-7F20-4DD6-AD9F-8B173043E133}" presName="parentText" presStyleLbl="node1" presStyleIdx="1" presStyleCnt="3" custLinFactNeighborX="-598" custLinFactNeighborY="8827">
        <dgm:presLayoutVars>
          <dgm:chMax val="1"/>
          <dgm:bulletEnabled val="1"/>
        </dgm:presLayoutVars>
      </dgm:prSet>
      <dgm:spPr/>
    </dgm:pt>
    <dgm:pt modelId="{512A039A-CB99-4087-8AFA-BD3A8347E927}" type="pres">
      <dgm:prSet presAssocID="{585517CF-7F20-4DD6-AD9F-8B173043E133}" presName="descendantText" presStyleLbl="alignAccFollowNode1" presStyleIdx="1" presStyleCnt="3" custScaleY="73261" custLinFactNeighborY="5065">
        <dgm:presLayoutVars>
          <dgm:bulletEnabled val="1"/>
        </dgm:presLayoutVars>
      </dgm:prSet>
      <dgm:spPr/>
    </dgm:pt>
    <dgm:pt modelId="{7DC38156-C16B-4323-B0AE-14E904E349B7}" type="pres">
      <dgm:prSet presAssocID="{339A06CD-FE08-4158-BF37-918DBF2C8601}" presName="sp" presStyleCnt="0"/>
      <dgm:spPr/>
    </dgm:pt>
    <dgm:pt modelId="{C35E9D38-4BF4-4FB1-954E-DD87568C338E}" type="pres">
      <dgm:prSet presAssocID="{E796F8BF-E9E7-42A2-B514-104608A89F37}" presName="linNode" presStyleCnt="0"/>
      <dgm:spPr/>
    </dgm:pt>
    <dgm:pt modelId="{43B260CD-07AE-40FB-9E91-63A286FAAF8B}" type="pres">
      <dgm:prSet presAssocID="{E796F8BF-E9E7-42A2-B514-104608A89F3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851D483-B67A-4C0C-936F-AB3AB39B6345}" type="pres">
      <dgm:prSet presAssocID="{E796F8BF-E9E7-42A2-B514-104608A89F37}" presName="descendantText" presStyleLbl="alignAccFollowNode1" presStyleIdx="2" presStyleCnt="3" custScaleY="173545" custLinFactNeighborX="1773" custLinFactNeighborY="16921">
        <dgm:presLayoutVars>
          <dgm:bulletEnabled val="1"/>
        </dgm:presLayoutVars>
      </dgm:prSet>
      <dgm:spPr/>
    </dgm:pt>
  </dgm:ptLst>
  <dgm:cxnLst>
    <dgm:cxn modelId="{62D6E000-819B-4DBD-A990-B85E5EDC1BD3}" srcId="{E796F8BF-E9E7-42A2-B514-104608A89F37}" destId="{11ECBD6B-5E74-4DFB-A603-A6AC4071BF50}" srcOrd="2" destOrd="0" parTransId="{2F729A0F-DA3A-401F-A986-AFCD18F15088}" sibTransId="{2A9222AF-A77F-4731-884D-4A914E7A5DA4}"/>
    <dgm:cxn modelId="{DD29F416-A6EF-4107-8FC0-244FB8BE29F4}" type="presOf" srcId="{E796F8BF-E9E7-42A2-B514-104608A89F37}" destId="{43B260CD-07AE-40FB-9E91-63A286FAAF8B}" srcOrd="0" destOrd="0" presId="urn:microsoft.com/office/officeart/2005/8/layout/vList5"/>
    <dgm:cxn modelId="{B8E9D01E-C1BC-489B-947E-BDB51AE3095E}" type="presOf" srcId="{2B3BECE8-2261-4FD0-90A1-2DA1311CCD76}" destId="{FFE6D5D3-FBD4-40C3-A3EE-5F91B1882CF5}" srcOrd="0" destOrd="0" presId="urn:microsoft.com/office/officeart/2005/8/layout/vList5"/>
    <dgm:cxn modelId="{BF585421-EAE6-464A-B029-A00F79D78D34}" srcId="{2DCE6E29-CF89-4472-A345-E306E868A301}" destId="{2B3BECE8-2261-4FD0-90A1-2DA1311CCD76}" srcOrd="0" destOrd="0" parTransId="{6F2FFDCC-7387-4198-881F-8D37D4F25ED3}" sibTransId="{04D669D9-470D-4B0B-B7EA-A706565F8737}"/>
    <dgm:cxn modelId="{2A03DB36-75A8-4A30-957D-FCECB5282C05}" srcId="{585517CF-7F20-4DD6-AD9F-8B173043E133}" destId="{E64AA594-EE7C-49F1-9EED-AABE89044801}" srcOrd="0" destOrd="0" parTransId="{05F74F97-C681-46D7-A961-436559281FD8}" sibTransId="{497EBE7B-D9B9-4FEE-9C0B-A5EE31BED623}"/>
    <dgm:cxn modelId="{6F842841-CF91-497B-B12C-84A88BA333EA}" type="presOf" srcId="{11ECBD6B-5E74-4DFB-A603-A6AC4071BF50}" destId="{7851D483-B67A-4C0C-936F-AB3AB39B6345}" srcOrd="0" destOrd="2" presId="urn:microsoft.com/office/officeart/2005/8/layout/vList5"/>
    <dgm:cxn modelId="{0E2D8E50-2AB5-409F-ABE6-B42B171FDCF5}" type="presOf" srcId="{903895CC-28C3-4394-BB02-9D1DC2A74812}" destId="{7851D483-B67A-4C0C-936F-AB3AB39B6345}" srcOrd="0" destOrd="0" presId="urn:microsoft.com/office/officeart/2005/8/layout/vList5"/>
    <dgm:cxn modelId="{F2689851-D5D0-4FF3-BB6F-49319AC131BE}" srcId="{D101B7A6-ECEB-40FA-9A33-03BC613E03A3}" destId="{2DCE6E29-CF89-4472-A345-E306E868A301}" srcOrd="0" destOrd="0" parTransId="{B05A0976-536E-4E00-B4B2-15C9808C83D5}" sibTransId="{D42E6E22-1BC1-438D-8CD1-F8B5C1D730C2}"/>
    <dgm:cxn modelId="{147C406F-47BD-4384-8BCF-8B8714A7872E}" srcId="{E796F8BF-E9E7-42A2-B514-104608A89F37}" destId="{903895CC-28C3-4394-BB02-9D1DC2A74812}" srcOrd="0" destOrd="0" parTransId="{020A6BC1-1C3E-4F2D-848A-A13A6D58CB04}" sibTransId="{B9495388-3FA5-41A0-BC80-F58A39BD54C5}"/>
    <dgm:cxn modelId="{85E90C77-046B-4D3C-84B0-9D7DB5B29E56}" type="presOf" srcId="{2DCE6E29-CF89-4472-A345-E306E868A301}" destId="{EA147D87-6F07-4DE7-A42C-AD572F3428C8}" srcOrd="0" destOrd="0" presId="urn:microsoft.com/office/officeart/2005/8/layout/vList5"/>
    <dgm:cxn modelId="{DF286AA6-1470-4DDE-B5FE-86D39D9684ED}" srcId="{E796F8BF-E9E7-42A2-B514-104608A89F37}" destId="{630D7B57-83AB-485B-A0BD-42B96CB7EFFD}" srcOrd="1" destOrd="0" parTransId="{F325851D-30D3-4196-B957-14E8212BC51A}" sibTransId="{D259E567-E23D-4A6F-808E-A8DDE725BD96}"/>
    <dgm:cxn modelId="{29FDBBB2-AD25-4CCF-8541-3B01E00F1B71}" type="presOf" srcId="{630D7B57-83AB-485B-A0BD-42B96CB7EFFD}" destId="{7851D483-B67A-4C0C-936F-AB3AB39B6345}" srcOrd="0" destOrd="1" presId="urn:microsoft.com/office/officeart/2005/8/layout/vList5"/>
    <dgm:cxn modelId="{36BDBAC2-02F6-423A-B7D2-574C59FBC169}" srcId="{D101B7A6-ECEB-40FA-9A33-03BC613E03A3}" destId="{585517CF-7F20-4DD6-AD9F-8B173043E133}" srcOrd="1" destOrd="0" parTransId="{9C950AFF-0B98-454D-A1B2-12FDB5125584}" sibTransId="{339A06CD-FE08-4158-BF37-918DBF2C8601}"/>
    <dgm:cxn modelId="{3CB202C3-2B89-4942-B1B4-5CA45AAA30E7}" type="presOf" srcId="{D101B7A6-ECEB-40FA-9A33-03BC613E03A3}" destId="{067A2467-57EB-4D68-B41F-DA76B8A15948}" srcOrd="0" destOrd="0" presId="urn:microsoft.com/office/officeart/2005/8/layout/vList5"/>
    <dgm:cxn modelId="{B508EBD7-AA47-4B2A-9EAF-6068846F7C30}" type="presOf" srcId="{585517CF-7F20-4DD6-AD9F-8B173043E133}" destId="{F7216382-DE43-4EA4-AC0B-F4AD06B2031B}" srcOrd="0" destOrd="0" presId="urn:microsoft.com/office/officeart/2005/8/layout/vList5"/>
    <dgm:cxn modelId="{C4ADD2D8-2F9E-4B21-8E7D-829C642FC79D}" type="presOf" srcId="{E64AA594-EE7C-49F1-9EED-AABE89044801}" destId="{512A039A-CB99-4087-8AFA-BD3A8347E927}" srcOrd="0" destOrd="0" presId="urn:microsoft.com/office/officeart/2005/8/layout/vList5"/>
    <dgm:cxn modelId="{2FFD33F2-A47D-4B46-A695-62952C9752A2}" srcId="{D101B7A6-ECEB-40FA-9A33-03BC613E03A3}" destId="{E796F8BF-E9E7-42A2-B514-104608A89F37}" srcOrd="2" destOrd="0" parTransId="{52F52335-395D-4CF7-BB28-4E63333CC40D}" sibTransId="{BDBDE7DC-BF7D-4D0A-9CD1-2B4345B180D4}"/>
    <dgm:cxn modelId="{0E5C2D72-DA67-44C0-8D2F-CBA44334234A}" type="presParOf" srcId="{067A2467-57EB-4D68-B41F-DA76B8A15948}" destId="{5EA2E2F9-6DE1-4E35-B2C3-240193AEE7A7}" srcOrd="0" destOrd="0" presId="urn:microsoft.com/office/officeart/2005/8/layout/vList5"/>
    <dgm:cxn modelId="{3736BFA1-14CB-4D8E-A604-942084175ED6}" type="presParOf" srcId="{5EA2E2F9-6DE1-4E35-B2C3-240193AEE7A7}" destId="{EA147D87-6F07-4DE7-A42C-AD572F3428C8}" srcOrd="0" destOrd="0" presId="urn:microsoft.com/office/officeart/2005/8/layout/vList5"/>
    <dgm:cxn modelId="{E8765933-B851-4F09-AE52-BFB605B33D05}" type="presParOf" srcId="{5EA2E2F9-6DE1-4E35-B2C3-240193AEE7A7}" destId="{FFE6D5D3-FBD4-40C3-A3EE-5F91B1882CF5}" srcOrd="1" destOrd="0" presId="urn:microsoft.com/office/officeart/2005/8/layout/vList5"/>
    <dgm:cxn modelId="{788160AB-305C-4064-A82F-81ACA5927050}" type="presParOf" srcId="{067A2467-57EB-4D68-B41F-DA76B8A15948}" destId="{4E1039EB-2038-415B-BA8E-FDF76E468A9E}" srcOrd="1" destOrd="0" presId="urn:microsoft.com/office/officeart/2005/8/layout/vList5"/>
    <dgm:cxn modelId="{6479CA4B-D18C-468F-B0D1-42066F2FD8BA}" type="presParOf" srcId="{067A2467-57EB-4D68-B41F-DA76B8A15948}" destId="{A0C7138A-AA83-442B-B6BC-DC3250C3EB5C}" srcOrd="2" destOrd="0" presId="urn:microsoft.com/office/officeart/2005/8/layout/vList5"/>
    <dgm:cxn modelId="{BA90FFAC-70A3-40AE-A2D6-06E5794E3509}" type="presParOf" srcId="{A0C7138A-AA83-442B-B6BC-DC3250C3EB5C}" destId="{F7216382-DE43-4EA4-AC0B-F4AD06B2031B}" srcOrd="0" destOrd="0" presId="urn:microsoft.com/office/officeart/2005/8/layout/vList5"/>
    <dgm:cxn modelId="{1533F2C1-00B1-4864-986B-EAEE46949281}" type="presParOf" srcId="{A0C7138A-AA83-442B-B6BC-DC3250C3EB5C}" destId="{512A039A-CB99-4087-8AFA-BD3A8347E927}" srcOrd="1" destOrd="0" presId="urn:microsoft.com/office/officeart/2005/8/layout/vList5"/>
    <dgm:cxn modelId="{2A176A45-DBDA-4CEF-8A72-7AA8EAAE1762}" type="presParOf" srcId="{067A2467-57EB-4D68-B41F-DA76B8A15948}" destId="{7DC38156-C16B-4323-B0AE-14E904E349B7}" srcOrd="3" destOrd="0" presId="urn:microsoft.com/office/officeart/2005/8/layout/vList5"/>
    <dgm:cxn modelId="{A138DA5F-47D2-4D9B-9E81-464443228D99}" type="presParOf" srcId="{067A2467-57EB-4D68-B41F-DA76B8A15948}" destId="{C35E9D38-4BF4-4FB1-954E-DD87568C338E}" srcOrd="4" destOrd="0" presId="urn:microsoft.com/office/officeart/2005/8/layout/vList5"/>
    <dgm:cxn modelId="{3CFB2BCE-ABE4-416D-BA54-1E809F204EC9}" type="presParOf" srcId="{C35E9D38-4BF4-4FB1-954E-DD87568C338E}" destId="{43B260CD-07AE-40FB-9E91-63A286FAAF8B}" srcOrd="0" destOrd="0" presId="urn:microsoft.com/office/officeart/2005/8/layout/vList5"/>
    <dgm:cxn modelId="{75B8C102-845C-4151-940C-C64E71E975A9}" type="presParOf" srcId="{C35E9D38-4BF4-4FB1-954E-DD87568C338E}" destId="{7851D483-B67A-4C0C-936F-AB3AB39B6345}" srcOrd="1" destOrd="0" presId="urn:microsoft.com/office/officeart/2005/8/layout/vList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AA96C-62CF-40B6-BE37-7BFCADD584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10026-B817-4C26-9DC0-236E0A49A867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800" b="1" u="none" dirty="0">
              <a:solidFill>
                <a:srgbClr val="FF0000"/>
              </a:solidFill>
            </a:rPr>
            <a:t>Долгое жевание</a:t>
          </a:r>
          <a:endParaRPr lang="ru-RU" sz="2800" u="none" dirty="0">
            <a:solidFill>
              <a:srgbClr val="FF0000"/>
            </a:solidFill>
          </a:endParaRPr>
        </a:p>
      </dgm:t>
    </dgm:pt>
    <dgm:pt modelId="{AAFDB9AA-3E29-423D-B302-5C80F428309B}" type="parTrans" cxnId="{CA573204-1BE1-4EF9-8A59-D798C0F8F08C}">
      <dgm:prSet/>
      <dgm:spPr/>
      <dgm:t>
        <a:bodyPr/>
        <a:lstStyle/>
        <a:p>
          <a:endParaRPr lang="ru-RU"/>
        </a:p>
      </dgm:t>
    </dgm:pt>
    <dgm:pt modelId="{210FDD92-3B1A-4363-8600-0AE3F6F3BCB3}" type="sibTrans" cxnId="{CA573204-1BE1-4EF9-8A59-D798C0F8F08C}">
      <dgm:prSet/>
      <dgm:spPr/>
      <dgm:t>
        <a:bodyPr/>
        <a:lstStyle/>
        <a:p>
          <a:endParaRPr lang="ru-RU"/>
        </a:p>
      </dgm:t>
    </dgm:pt>
    <dgm:pt modelId="{E5240803-218E-4F69-909F-BFAE8D2C6389}">
      <dgm:prSet phldrT="[Текст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dirty="0">
              <a:solidFill>
                <a:srgbClr val="002060"/>
              </a:solidFill>
            </a:rPr>
            <a:t>Рекомендуется делать более 20 жевательных движений, прежде чем, пища, взятая в рот, будет проглочена</a:t>
          </a:r>
          <a:endParaRPr lang="ru-RU" sz="2000" dirty="0"/>
        </a:p>
      </dgm:t>
    </dgm:pt>
    <dgm:pt modelId="{FAD786D4-45F9-4DE9-A558-5C35E04EFE96}" type="parTrans" cxnId="{AFD9038A-7F87-446B-8AFB-200E6295E23C}">
      <dgm:prSet/>
      <dgm:spPr/>
      <dgm:t>
        <a:bodyPr/>
        <a:lstStyle/>
        <a:p>
          <a:endParaRPr lang="ru-RU"/>
        </a:p>
      </dgm:t>
    </dgm:pt>
    <dgm:pt modelId="{76B385AD-D3BA-43D7-894A-00083774BC65}" type="sibTrans" cxnId="{AFD9038A-7F87-446B-8AFB-200E6295E23C}">
      <dgm:prSet/>
      <dgm:spPr/>
      <dgm:t>
        <a:bodyPr/>
        <a:lstStyle/>
        <a:p>
          <a:endParaRPr lang="ru-RU"/>
        </a:p>
      </dgm:t>
    </dgm:pt>
    <dgm:pt modelId="{152217FE-C5F8-43B7-AF75-F05FEABFDB3B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2800" b="1" u="none" dirty="0">
              <a:solidFill>
                <a:srgbClr val="FF0000"/>
              </a:solidFill>
            </a:rPr>
            <a:t>Отказ от еды в сухомятку </a:t>
          </a:r>
          <a:endParaRPr lang="ru-RU" sz="2800" u="none" dirty="0">
            <a:solidFill>
              <a:srgbClr val="FF0000"/>
            </a:solidFill>
          </a:endParaRPr>
        </a:p>
      </dgm:t>
    </dgm:pt>
    <dgm:pt modelId="{556AAAF2-BEBA-4226-83C6-371434167FF2}" type="parTrans" cxnId="{A6963473-9A8D-4DEB-BA27-4E664D8AEDBB}">
      <dgm:prSet/>
      <dgm:spPr/>
      <dgm:t>
        <a:bodyPr/>
        <a:lstStyle/>
        <a:p>
          <a:endParaRPr lang="ru-RU"/>
        </a:p>
      </dgm:t>
    </dgm:pt>
    <dgm:pt modelId="{4F301018-95BC-47BC-87F4-8C3BBD5FF438}" type="sibTrans" cxnId="{A6963473-9A8D-4DEB-BA27-4E664D8AEDBB}">
      <dgm:prSet/>
      <dgm:spPr/>
      <dgm:t>
        <a:bodyPr/>
        <a:lstStyle/>
        <a:p>
          <a:endParaRPr lang="ru-RU"/>
        </a:p>
      </dgm:t>
    </dgm:pt>
    <dgm:pt modelId="{048AC417-EF72-41DA-A98E-D3BF740922C6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Жидкие блюда, приготовленные на мясных, рыбных, овощных и грибных отварах, способствуют выделению желудочного сока. </a:t>
          </a:r>
          <a:endParaRPr lang="ru-RU" sz="1600" dirty="0"/>
        </a:p>
      </dgm:t>
    </dgm:pt>
    <dgm:pt modelId="{18AE824E-1CD4-47E6-A662-4AA9E7B9556C}" type="parTrans" cxnId="{19EA90B4-8600-49CE-901E-465A014D447D}">
      <dgm:prSet/>
      <dgm:spPr/>
      <dgm:t>
        <a:bodyPr/>
        <a:lstStyle/>
        <a:p>
          <a:endParaRPr lang="ru-RU"/>
        </a:p>
      </dgm:t>
    </dgm:pt>
    <dgm:pt modelId="{C21B1815-348C-4171-98A1-0BA2963C6204}" type="sibTrans" cxnId="{19EA90B4-8600-49CE-901E-465A014D447D}">
      <dgm:prSet/>
      <dgm:spPr/>
      <dgm:t>
        <a:bodyPr/>
        <a:lstStyle/>
        <a:p>
          <a:endParaRPr lang="ru-RU"/>
        </a:p>
      </dgm:t>
    </dgm:pt>
    <dgm:pt modelId="{1EF3AF23-A330-4D3D-B6AE-CCD827C59084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endParaRPr lang="ru-RU" sz="2400" u="sng" dirty="0">
            <a:solidFill>
              <a:srgbClr val="FF0000"/>
            </a:solidFill>
          </a:endParaRPr>
        </a:p>
        <a:p>
          <a:r>
            <a:rPr lang="ru-RU" sz="2800" b="1" u="none" dirty="0">
              <a:solidFill>
                <a:srgbClr val="FF0000"/>
              </a:solidFill>
            </a:rPr>
            <a:t>Ешьте свежеприготовленную пищу </a:t>
          </a:r>
          <a:endParaRPr lang="ru-RU" sz="2800" u="none" dirty="0">
            <a:solidFill>
              <a:srgbClr val="FF0000"/>
            </a:solidFill>
          </a:endParaRPr>
        </a:p>
      </dgm:t>
    </dgm:pt>
    <dgm:pt modelId="{601AE91B-B9EA-4A53-B5B6-147288E31E2F}" type="parTrans" cxnId="{8F1C47A9-9085-4E2F-ABC4-92435F1D83FD}">
      <dgm:prSet/>
      <dgm:spPr/>
      <dgm:t>
        <a:bodyPr/>
        <a:lstStyle/>
        <a:p>
          <a:endParaRPr lang="ru-RU"/>
        </a:p>
      </dgm:t>
    </dgm:pt>
    <dgm:pt modelId="{0A7EEFCC-641B-4D68-8512-47599E189923}" type="sibTrans" cxnId="{8F1C47A9-9085-4E2F-ABC4-92435F1D83FD}">
      <dgm:prSet/>
      <dgm:spPr/>
      <dgm:t>
        <a:bodyPr/>
        <a:lstStyle/>
        <a:p>
          <a:endParaRPr lang="ru-RU"/>
        </a:p>
      </dgm:t>
    </dgm:pt>
    <dgm:pt modelId="{FBAFC26E-3F95-4B75-9032-7E43191C03A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Еда, которая несколько дней простояла в холодильнике, теряет полезные свойства</a:t>
          </a:r>
          <a:endParaRPr lang="ru-RU" dirty="0"/>
        </a:p>
      </dgm:t>
    </dgm:pt>
    <dgm:pt modelId="{4B6565D7-3DA6-414B-BDFB-C1EB09A96FD1}" type="parTrans" cxnId="{7B1F4EDA-23F6-4C9F-AEA9-426B1A6F0C9A}">
      <dgm:prSet/>
      <dgm:spPr/>
      <dgm:t>
        <a:bodyPr/>
        <a:lstStyle/>
        <a:p>
          <a:endParaRPr lang="ru-RU"/>
        </a:p>
      </dgm:t>
    </dgm:pt>
    <dgm:pt modelId="{1239A2AE-D322-4ED4-9294-2CC5B0A22642}" type="sibTrans" cxnId="{7B1F4EDA-23F6-4C9F-AEA9-426B1A6F0C9A}">
      <dgm:prSet/>
      <dgm:spPr/>
      <dgm:t>
        <a:bodyPr/>
        <a:lstStyle/>
        <a:p>
          <a:endParaRPr lang="ru-RU"/>
        </a:p>
      </dgm:t>
    </dgm:pt>
    <dgm:pt modelId="{C9C0280F-659F-45E2-B798-E26FB01A64F5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Супа вполне достаточно для переваривания вторых блюд: мяса, рыбы, круп, картофеля и др. </a:t>
          </a:r>
          <a:endParaRPr lang="ru-RU" sz="1600" dirty="0"/>
        </a:p>
      </dgm:t>
    </dgm:pt>
    <dgm:pt modelId="{7587FFFD-3339-4AAD-8BF9-53B2DF68472D}" type="parTrans" cxnId="{B00F9EC3-24F8-4B1D-AC00-108C64E90431}">
      <dgm:prSet/>
      <dgm:spPr/>
    </dgm:pt>
    <dgm:pt modelId="{FED84940-4757-45EF-9721-861E93C7BB84}" type="sibTrans" cxnId="{B00F9EC3-24F8-4B1D-AC00-108C64E90431}">
      <dgm:prSet/>
      <dgm:spPr/>
    </dgm:pt>
    <dgm:pt modelId="{C9A6812F-D8A8-4973-ACAB-E46DBF644DC4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Сладкое едят в конце обеда, тогда сахар усваивается организмом относительно легко</a:t>
          </a:r>
          <a:endParaRPr lang="ru-RU" sz="1600" dirty="0"/>
        </a:p>
      </dgm:t>
    </dgm:pt>
    <dgm:pt modelId="{16F8A5A5-D8D1-4C27-AD15-AA5D0EC439C2}" type="parTrans" cxnId="{D75F7702-FA13-46DA-AEA1-99F95D990BDD}">
      <dgm:prSet/>
      <dgm:spPr/>
    </dgm:pt>
    <dgm:pt modelId="{83426F5E-77D8-4E12-A035-2D8D44280F06}" type="sibTrans" cxnId="{D75F7702-FA13-46DA-AEA1-99F95D990BDD}">
      <dgm:prSet/>
      <dgm:spPr/>
    </dgm:pt>
    <dgm:pt modelId="{7AEB722A-338A-4398-9EC1-6736F3B39B21}" type="pres">
      <dgm:prSet presAssocID="{045AA96C-62CF-40B6-BE37-7BFCADD58490}" presName="Name0" presStyleCnt="0">
        <dgm:presLayoutVars>
          <dgm:dir/>
          <dgm:animLvl val="lvl"/>
          <dgm:resizeHandles val="exact"/>
        </dgm:presLayoutVars>
      </dgm:prSet>
      <dgm:spPr/>
    </dgm:pt>
    <dgm:pt modelId="{99990DA4-89A9-41BB-A2C8-5016C11137F5}" type="pres">
      <dgm:prSet presAssocID="{51710026-B817-4C26-9DC0-236E0A49A867}" presName="linNode" presStyleCnt="0"/>
      <dgm:spPr/>
    </dgm:pt>
    <dgm:pt modelId="{88105DDC-28BA-4394-9EC1-37C7308F745A}" type="pres">
      <dgm:prSet presAssocID="{51710026-B817-4C26-9DC0-236E0A49A867}" presName="parentText" presStyleLbl="node1" presStyleIdx="0" presStyleCnt="3" custLinFactNeighborX="-266" custLinFactNeighborY="1587">
        <dgm:presLayoutVars>
          <dgm:chMax val="1"/>
          <dgm:bulletEnabled val="1"/>
        </dgm:presLayoutVars>
      </dgm:prSet>
      <dgm:spPr/>
    </dgm:pt>
    <dgm:pt modelId="{108CA917-B602-4D04-853F-237240112B15}" type="pres">
      <dgm:prSet presAssocID="{51710026-B817-4C26-9DC0-236E0A49A867}" presName="descendantText" presStyleLbl="alignAccFollowNode1" presStyleIdx="0" presStyleCnt="3">
        <dgm:presLayoutVars>
          <dgm:bulletEnabled val="1"/>
        </dgm:presLayoutVars>
      </dgm:prSet>
      <dgm:spPr/>
    </dgm:pt>
    <dgm:pt modelId="{E6A5EBAF-5893-4BD0-85FE-A6833B13DFBA}" type="pres">
      <dgm:prSet presAssocID="{210FDD92-3B1A-4363-8600-0AE3F6F3BCB3}" presName="sp" presStyleCnt="0"/>
      <dgm:spPr/>
    </dgm:pt>
    <dgm:pt modelId="{43405547-B89C-435E-A19A-1BEDCEF1C83B}" type="pres">
      <dgm:prSet presAssocID="{152217FE-C5F8-43B7-AF75-F05FEABFDB3B}" presName="linNode" presStyleCnt="0"/>
      <dgm:spPr/>
    </dgm:pt>
    <dgm:pt modelId="{31F11437-7405-4033-B0A6-EDCB05E39D06}" type="pres">
      <dgm:prSet presAssocID="{152217FE-C5F8-43B7-AF75-F05FEABFDB3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2FB5EA2-0203-40E8-8009-45F9BABC786D}" type="pres">
      <dgm:prSet presAssocID="{152217FE-C5F8-43B7-AF75-F05FEABFDB3B}" presName="descendantText" presStyleLbl="alignAccFollowNode1" presStyleIdx="1" presStyleCnt="3">
        <dgm:presLayoutVars>
          <dgm:bulletEnabled val="1"/>
        </dgm:presLayoutVars>
      </dgm:prSet>
      <dgm:spPr/>
    </dgm:pt>
    <dgm:pt modelId="{4E886E24-83F8-4E44-8ACE-E935BCA0DD52}" type="pres">
      <dgm:prSet presAssocID="{4F301018-95BC-47BC-87F4-8C3BBD5FF438}" presName="sp" presStyleCnt="0"/>
      <dgm:spPr/>
    </dgm:pt>
    <dgm:pt modelId="{257076CD-BEE2-40D6-9A7B-8F4AA2938C34}" type="pres">
      <dgm:prSet presAssocID="{1EF3AF23-A330-4D3D-B6AE-CCD827C59084}" presName="linNode" presStyleCnt="0"/>
      <dgm:spPr/>
    </dgm:pt>
    <dgm:pt modelId="{63023B65-1EE0-4084-A397-E191CB3BAA12}" type="pres">
      <dgm:prSet presAssocID="{1EF3AF23-A330-4D3D-B6AE-CCD827C5908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663800E-46C8-4436-BF26-98BC3DC5DDC4}" type="pres">
      <dgm:prSet presAssocID="{1EF3AF23-A330-4D3D-B6AE-CCD827C5908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75F7702-FA13-46DA-AEA1-99F95D990BDD}" srcId="{152217FE-C5F8-43B7-AF75-F05FEABFDB3B}" destId="{C9A6812F-D8A8-4973-ACAB-E46DBF644DC4}" srcOrd="2" destOrd="0" parTransId="{16F8A5A5-D8D1-4C27-AD15-AA5D0EC439C2}" sibTransId="{83426F5E-77D8-4E12-A035-2D8D44280F06}"/>
    <dgm:cxn modelId="{CA573204-1BE1-4EF9-8A59-D798C0F8F08C}" srcId="{045AA96C-62CF-40B6-BE37-7BFCADD58490}" destId="{51710026-B817-4C26-9DC0-236E0A49A867}" srcOrd="0" destOrd="0" parTransId="{AAFDB9AA-3E29-423D-B302-5C80F428309B}" sibTransId="{210FDD92-3B1A-4363-8600-0AE3F6F3BCB3}"/>
    <dgm:cxn modelId="{B716100A-9567-48D9-BE01-F461FF117DB3}" type="presOf" srcId="{E5240803-218E-4F69-909F-BFAE8D2C6389}" destId="{108CA917-B602-4D04-853F-237240112B15}" srcOrd="0" destOrd="0" presId="urn:microsoft.com/office/officeart/2005/8/layout/vList5"/>
    <dgm:cxn modelId="{01B86C2E-E2A4-498D-B6F0-E2AAF1A12BBC}" type="presOf" srcId="{048AC417-EF72-41DA-A98E-D3BF740922C6}" destId="{32FB5EA2-0203-40E8-8009-45F9BABC786D}" srcOrd="0" destOrd="0" presId="urn:microsoft.com/office/officeart/2005/8/layout/vList5"/>
    <dgm:cxn modelId="{84E8FC30-C4C9-48E5-AF30-6A62275A9048}" type="presOf" srcId="{C9A6812F-D8A8-4973-ACAB-E46DBF644DC4}" destId="{32FB5EA2-0203-40E8-8009-45F9BABC786D}" srcOrd="0" destOrd="2" presId="urn:microsoft.com/office/officeart/2005/8/layout/vList5"/>
    <dgm:cxn modelId="{FA25BB5C-E693-4350-8096-5925BD852A0F}" type="presOf" srcId="{1EF3AF23-A330-4D3D-B6AE-CCD827C59084}" destId="{63023B65-1EE0-4084-A397-E191CB3BAA12}" srcOrd="0" destOrd="0" presId="urn:microsoft.com/office/officeart/2005/8/layout/vList5"/>
    <dgm:cxn modelId="{4FBC556F-29CE-4968-9C78-F9603B940D5D}" type="presOf" srcId="{152217FE-C5F8-43B7-AF75-F05FEABFDB3B}" destId="{31F11437-7405-4033-B0A6-EDCB05E39D06}" srcOrd="0" destOrd="0" presId="urn:microsoft.com/office/officeart/2005/8/layout/vList5"/>
    <dgm:cxn modelId="{A6963473-9A8D-4DEB-BA27-4E664D8AEDBB}" srcId="{045AA96C-62CF-40B6-BE37-7BFCADD58490}" destId="{152217FE-C5F8-43B7-AF75-F05FEABFDB3B}" srcOrd="1" destOrd="0" parTransId="{556AAAF2-BEBA-4226-83C6-371434167FF2}" sibTransId="{4F301018-95BC-47BC-87F4-8C3BBD5FF438}"/>
    <dgm:cxn modelId="{54CAF27C-7C46-4184-ADC1-3B460D500A2E}" type="presOf" srcId="{C9C0280F-659F-45E2-B798-E26FB01A64F5}" destId="{32FB5EA2-0203-40E8-8009-45F9BABC786D}" srcOrd="0" destOrd="1" presId="urn:microsoft.com/office/officeart/2005/8/layout/vList5"/>
    <dgm:cxn modelId="{AFD9038A-7F87-446B-8AFB-200E6295E23C}" srcId="{51710026-B817-4C26-9DC0-236E0A49A867}" destId="{E5240803-218E-4F69-909F-BFAE8D2C6389}" srcOrd="0" destOrd="0" parTransId="{FAD786D4-45F9-4DE9-A558-5C35E04EFE96}" sibTransId="{76B385AD-D3BA-43D7-894A-00083774BC65}"/>
    <dgm:cxn modelId="{F4FDE88D-AEBB-4C67-84A2-5F9FFE97B959}" type="presOf" srcId="{FBAFC26E-3F95-4B75-9032-7E43191C03A7}" destId="{9663800E-46C8-4436-BF26-98BC3DC5DDC4}" srcOrd="0" destOrd="0" presId="urn:microsoft.com/office/officeart/2005/8/layout/vList5"/>
    <dgm:cxn modelId="{431CC99A-4CA7-4C79-AC2D-0EEC1CA0BDF4}" type="presOf" srcId="{51710026-B817-4C26-9DC0-236E0A49A867}" destId="{88105DDC-28BA-4394-9EC1-37C7308F745A}" srcOrd="0" destOrd="0" presId="urn:microsoft.com/office/officeart/2005/8/layout/vList5"/>
    <dgm:cxn modelId="{8F1C47A9-9085-4E2F-ABC4-92435F1D83FD}" srcId="{045AA96C-62CF-40B6-BE37-7BFCADD58490}" destId="{1EF3AF23-A330-4D3D-B6AE-CCD827C59084}" srcOrd="2" destOrd="0" parTransId="{601AE91B-B9EA-4A53-B5B6-147288E31E2F}" sibTransId="{0A7EEFCC-641B-4D68-8512-47599E189923}"/>
    <dgm:cxn modelId="{1C2E58B1-A29C-4AE6-88D4-8BCC32303471}" type="presOf" srcId="{045AA96C-62CF-40B6-BE37-7BFCADD58490}" destId="{7AEB722A-338A-4398-9EC1-6736F3B39B21}" srcOrd="0" destOrd="0" presId="urn:microsoft.com/office/officeart/2005/8/layout/vList5"/>
    <dgm:cxn modelId="{19EA90B4-8600-49CE-901E-465A014D447D}" srcId="{152217FE-C5F8-43B7-AF75-F05FEABFDB3B}" destId="{048AC417-EF72-41DA-A98E-D3BF740922C6}" srcOrd="0" destOrd="0" parTransId="{18AE824E-1CD4-47E6-A662-4AA9E7B9556C}" sibTransId="{C21B1815-348C-4171-98A1-0BA2963C6204}"/>
    <dgm:cxn modelId="{B00F9EC3-24F8-4B1D-AC00-108C64E90431}" srcId="{152217FE-C5F8-43B7-AF75-F05FEABFDB3B}" destId="{C9C0280F-659F-45E2-B798-E26FB01A64F5}" srcOrd="1" destOrd="0" parTransId="{7587FFFD-3339-4AAD-8BF9-53B2DF68472D}" sibTransId="{FED84940-4757-45EF-9721-861E93C7BB84}"/>
    <dgm:cxn modelId="{7B1F4EDA-23F6-4C9F-AEA9-426B1A6F0C9A}" srcId="{1EF3AF23-A330-4D3D-B6AE-CCD827C59084}" destId="{FBAFC26E-3F95-4B75-9032-7E43191C03A7}" srcOrd="0" destOrd="0" parTransId="{4B6565D7-3DA6-414B-BDFB-C1EB09A96FD1}" sibTransId="{1239A2AE-D322-4ED4-9294-2CC5B0A22642}"/>
    <dgm:cxn modelId="{26D766CC-797C-4C24-9345-40CD96507EF4}" type="presParOf" srcId="{7AEB722A-338A-4398-9EC1-6736F3B39B21}" destId="{99990DA4-89A9-41BB-A2C8-5016C11137F5}" srcOrd="0" destOrd="0" presId="urn:microsoft.com/office/officeart/2005/8/layout/vList5"/>
    <dgm:cxn modelId="{18F02B36-B7F9-4D7E-B761-D4231EF0792A}" type="presParOf" srcId="{99990DA4-89A9-41BB-A2C8-5016C11137F5}" destId="{88105DDC-28BA-4394-9EC1-37C7308F745A}" srcOrd="0" destOrd="0" presId="urn:microsoft.com/office/officeart/2005/8/layout/vList5"/>
    <dgm:cxn modelId="{6E6C3D37-6D70-44CE-ADF5-D0DED52CE1D5}" type="presParOf" srcId="{99990DA4-89A9-41BB-A2C8-5016C11137F5}" destId="{108CA917-B602-4D04-853F-237240112B15}" srcOrd="1" destOrd="0" presId="urn:microsoft.com/office/officeart/2005/8/layout/vList5"/>
    <dgm:cxn modelId="{89D0233C-F7A8-4FDF-8F72-EBA8B9EB0A6A}" type="presParOf" srcId="{7AEB722A-338A-4398-9EC1-6736F3B39B21}" destId="{E6A5EBAF-5893-4BD0-85FE-A6833B13DFBA}" srcOrd="1" destOrd="0" presId="urn:microsoft.com/office/officeart/2005/8/layout/vList5"/>
    <dgm:cxn modelId="{FFFE5945-2C51-45D3-A480-DDDD75FC94A4}" type="presParOf" srcId="{7AEB722A-338A-4398-9EC1-6736F3B39B21}" destId="{43405547-B89C-435E-A19A-1BEDCEF1C83B}" srcOrd="2" destOrd="0" presId="urn:microsoft.com/office/officeart/2005/8/layout/vList5"/>
    <dgm:cxn modelId="{E81F613C-D399-49E0-A25B-6A55F8EB27B3}" type="presParOf" srcId="{43405547-B89C-435E-A19A-1BEDCEF1C83B}" destId="{31F11437-7405-4033-B0A6-EDCB05E39D06}" srcOrd="0" destOrd="0" presId="urn:microsoft.com/office/officeart/2005/8/layout/vList5"/>
    <dgm:cxn modelId="{1E9045C8-8159-4EDB-A012-F95D17CFF583}" type="presParOf" srcId="{43405547-B89C-435E-A19A-1BEDCEF1C83B}" destId="{32FB5EA2-0203-40E8-8009-45F9BABC786D}" srcOrd="1" destOrd="0" presId="urn:microsoft.com/office/officeart/2005/8/layout/vList5"/>
    <dgm:cxn modelId="{B1E22666-05A4-48BB-A08A-93CA1DF59B2E}" type="presParOf" srcId="{7AEB722A-338A-4398-9EC1-6736F3B39B21}" destId="{4E886E24-83F8-4E44-8ACE-E935BCA0DD52}" srcOrd="3" destOrd="0" presId="urn:microsoft.com/office/officeart/2005/8/layout/vList5"/>
    <dgm:cxn modelId="{E6F03F10-7585-4A18-BC00-7B3EA93B4E6D}" type="presParOf" srcId="{7AEB722A-338A-4398-9EC1-6736F3B39B21}" destId="{257076CD-BEE2-40D6-9A7B-8F4AA2938C34}" srcOrd="4" destOrd="0" presId="urn:microsoft.com/office/officeart/2005/8/layout/vList5"/>
    <dgm:cxn modelId="{7F493CE4-944B-4D42-A17F-74605A4BA7FE}" type="presParOf" srcId="{257076CD-BEE2-40D6-9A7B-8F4AA2938C34}" destId="{63023B65-1EE0-4084-A397-E191CB3BAA12}" srcOrd="0" destOrd="0" presId="urn:microsoft.com/office/officeart/2005/8/layout/vList5"/>
    <dgm:cxn modelId="{E2665EA5-177A-42D7-A4E5-777EAA25C764}" type="presParOf" srcId="{257076CD-BEE2-40D6-9A7B-8F4AA2938C34}" destId="{9663800E-46C8-4436-BF26-98BC3DC5DD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6D5D3-FBD4-40C3-A3EE-5F91B1882CF5}">
      <dsp:nvSpPr>
        <dsp:cNvPr id="0" name=""/>
        <dsp:cNvSpPr/>
      </dsp:nvSpPr>
      <dsp:spPr>
        <a:xfrm rot="5400000">
          <a:off x="6833654" y="-2759203"/>
          <a:ext cx="1105857" cy="69520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2060"/>
              </a:solidFill>
            </a:rPr>
            <a:t>Содержать продукты и растительного и животного происхождения</a:t>
          </a:r>
          <a:endParaRPr lang="ru-RU" sz="2400" kern="1200" dirty="0">
            <a:solidFill>
              <a:srgbClr val="002060"/>
            </a:solidFill>
          </a:endParaRPr>
        </a:p>
      </dsp:txBody>
      <dsp:txXfrm rot="-5400000">
        <a:off x="3910544" y="217890"/>
        <a:ext cx="6898095" cy="997891"/>
      </dsp:txXfrm>
    </dsp:sp>
    <dsp:sp modelId="{EA147D87-6F07-4DE7-A42C-AD572F3428C8}">
      <dsp:nvSpPr>
        <dsp:cNvPr id="0" name=""/>
        <dsp:cNvSpPr/>
      </dsp:nvSpPr>
      <dsp:spPr>
        <a:xfrm>
          <a:off x="0" y="406"/>
          <a:ext cx="3910544" cy="143285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rgbClr val="FF0000"/>
              </a:solidFill>
            </a:rPr>
            <a:t>Питание должно быть не только умеренным и регулярным, но и разнообразным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69946" y="70352"/>
        <a:ext cx="3770652" cy="1292967"/>
      </dsp:txXfrm>
    </dsp:sp>
    <dsp:sp modelId="{512A039A-CB99-4087-8AFA-BD3A8347E927}">
      <dsp:nvSpPr>
        <dsp:cNvPr id="0" name=""/>
        <dsp:cNvSpPr/>
      </dsp:nvSpPr>
      <dsp:spPr>
        <a:xfrm rot="5400000">
          <a:off x="6966692" y="-1196642"/>
          <a:ext cx="839781" cy="69520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</a:rPr>
            <a:t>Нерегулярный приём пищи приводит к нарушению пищеварения</a:t>
          </a:r>
          <a:endParaRPr lang="ru-RU" sz="2400" kern="1200" dirty="0">
            <a:solidFill>
              <a:srgbClr val="002060"/>
            </a:solidFill>
          </a:endParaRPr>
        </a:p>
      </dsp:txBody>
      <dsp:txXfrm rot="-5400000">
        <a:off x="3910544" y="1900501"/>
        <a:ext cx="6911083" cy="757791"/>
      </dsp:txXfrm>
    </dsp:sp>
    <dsp:sp modelId="{F7216382-DE43-4EA4-AC0B-F4AD06B2031B}">
      <dsp:nvSpPr>
        <dsp:cNvPr id="0" name=""/>
        <dsp:cNvSpPr/>
      </dsp:nvSpPr>
      <dsp:spPr>
        <a:xfrm>
          <a:off x="0" y="1631386"/>
          <a:ext cx="3910544" cy="143285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u="none" kern="1200" dirty="0">
              <a:solidFill>
                <a:srgbClr val="FF0000"/>
              </a:solidFill>
            </a:rPr>
            <a:t>Питание 5 раз в день</a:t>
          </a:r>
          <a:endParaRPr lang="ru-RU" sz="2100" u="none" kern="1200" dirty="0">
            <a:solidFill>
              <a:srgbClr val="FF0000"/>
            </a:solidFill>
          </a:endParaRPr>
        </a:p>
      </dsp:txBody>
      <dsp:txXfrm>
        <a:off x="69946" y="1701332"/>
        <a:ext cx="3770652" cy="1292967"/>
      </dsp:txXfrm>
    </dsp:sp>
    <dsp:sp modelId="{7851D483-B67A-4C0C-936F-AB3AB39B6345}">
      <dsp:nvSpPr>
        <dsp:cNvPr id="0" name=""/>
        <dsp:cNvSpPr/>
      </dsp:nvSpPr>
      <dsp:spPr>
        <a:xfrm rot="5400000">
          <a:off x="6395315" y="531833"/>
          <a:ext cx="1989324" cy="6945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2060"/>
              </a:solidFill>
            </a:rPr>
            <a:t>Если вы переутомились, не приступайте сразу к еде, отдохните немного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2060"/>
              </a:solidFill>
            </a:rPr>
            <a:t>Во время еды нужно отвлечься от мыслей о работе, о делах, не следует вести серьёзных разговоров, читать или смотреть телевизор. 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2060"/>
              </a:solidFill>
            </a:rPr>
            <a:t>Есть надо медленно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3917333" y="3106927"/>
        <a:ext cx="6848178" cy="1795102"/>
      </dsp:txXfrm>
    </dsp:sp>
    <dsp:sp modelId="{43B260CD-07AE-40FB-9E91-63A286FAAF8B}">
      <dsp:nvSpPr>
        <dsp:cNvPr id="0" name=""/>
        <dsp:cNvSpPr/>
      </dsp:nvSpPr>
      <dsp:spPr>
        <a:xfrm>
          <a:off x="0" y="3287643"/>
          <a:ext cx="3906725" cy="143285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u="none" kern="1200" dirty="0">
              <a:solidFill>
                <a:srgbClr val="FF0000"/>
              </a:solidFill>
            </a:rPr>
            <a:t>Медленная еда </a:t>
          </a:r>
          <a:endParaRPr lang="ru-RU" sz="2100" u="none" kern="1200" dirty="0">
            <a:solidFill>
              <a:srgbClr val="FF0000"/>
            </a:solidFill>
          </a:endParaRPr>
        </a:p>
      </dsp:txBody>
      <dsp:txXfrm>
        <a:off x="69946" y="3357589"/>
        <a:ext cx="3766833" cy="1292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A917-B602-4D04-853F-237240112B15}">
      <dsp:nvSpPr>
        <dsp:cNvPr id="0" name=""/>
        <dsp:cNvSpPr/>
      </dsp:nvSpPr>
      <dsp:spPr>
        <a:xfrm rot="5400000">
          <a:off x="6709347" y="-2624820"/>
          <a:ext cx="1359855" cy="69546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Рекомендуется делать более 20 жевательных движений, прежде чем, пища, взятая в рот, будет проглочена</a:t>
          </a:r>
          <a:endParaRPr lang="ru-RU" sz="2000" kern="1200" dirty="0"/>
        </a:p>
      </dsp:txBody>
      <dsp:txXfrm rot="-5400000">
        <a:off x="3911970" y="238940"/>
        <a:ext cx="6888228" cy="1227089"/>
      </dsp:txXfrm>
    </dsp:sp>
    <dsp:sp modelId="{88105DDC-28BA-4394-9EC1-37C7308F745A}">
      <dsp:nvSpPr>
        <dsp:cNvPr id="0" name=""/>
        <dsp:cNvSpPr/>
      </dsp:nvSpPr>
      <dsp:spPr>
        <a:xfrm>
          <a:off x="0" y="29551"/>
          <a:ext cx="3911969" cy="169981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>
              <a:solidFill>
                <a:srgbClr val="FF0000"/>
              </a:solidFill>
            </a:rPr>
            <a:t>Долгое жевание</a:t>
          </a:r>
          <a:endParaRPr lang="ru-RU" sz="2800" u="none" kern="1200" dirty="0">
            <a:solidFill>
              <a:srgbClr val="FF0000"/>
            </a:solidFill>
          </a:endParaRPr>
        </a:p>
      </dsp:txBody>
      <dsp:txXfrm>
        <a:off x="82978" y="112529"/>
        <a:ext cx="3746013" cy="1533863"/>
      </dsp:txXfrm>
    </dsp:sp>
    <dsp:sp modelId="{32FB5EA2-0203-40E8-8009-45F9BABC786D}">
      <dsp:nvSpPr>
        <dsp:cNvPr id="0" name=""/>
        <dsp:cNvSpPr/>
      </dsp:nvSpPr>
      <dsp:spPr>
        <a:xfrm rot="5400000">
          <a:off x="6709347" y="-840010"/>
          <a:ext cx="1359855" cy="69546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Жидкие блюда, приготовленные на мясных, рыбных, овощных и грибных отварах, способствуют выделению желудочного сока.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Супа вполне достаточно для переваривания вторых блюд: мяса, рыбы, круп, картофеля и др.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rgbClr val="002060"/>
              </a:solidFill>
            </a:rPr>
            <a:t>Сладкое едят в конце обеда, тогда сахар усваивается организмом относительно легко</a:t>
          </a:r>
          <a:endParaRPr lang="ru-RU" sz="1600" kern="1200" dirty="0"/>
        </a:p>
      </dsp:txBody>
      <dsp:txXfrm rot="-5400000">
        <a:off x="3911970" y="2023750"/>
        <a:ext cx="6888228" cy="1227089"/>
      </dsp:txXfrm>
    </dsp:sp>
    <dsp:sp modelId="{31F11437-7405-4033-B0A6-EDCB05E39D06}">
      <dsp:nvSpPr>
        <dsp:cNvPr id="0" name=""/>
        <dsp:cNvSpPr/>
      </dsp:nvSpPr>
      <dsp:spPr>
        <a:xfrm>
          <a:off x="0" y="1787385"/>
          <a:ext cx="3911969" cy="169981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>
              <a:solidFill>
                <a:srgbClr val="FF0000"/>
              </a:solidFill>
            </a:rPr>
            <a:t>Отказ от еды в сухомятку </a:t>
          </a:r>
          <a:endParaRPr lang="ru-RU" sz="2800" u="none" kern="1200" dirty="0">
            <a:solidFill>
              <a:srgbClr val="FF0000"/>
            </a:solidFill>
          </a:endParaRPr>
        </a:p>
      </dsp:txBody>
      <dsp:txXfrm>
        <a:off x="82978" y="1870363"/>
        <a:ext cx="3746013" cy="1533863"/>
      </dsp:txXfrm>
    </dsp:sp>
    <dsp:sp modelId="{9663800E-46C8-4436-BF26-98BC3DC5DDC4}">
      <dsp:nvSpPr>
        <dsp:cNvPr id="0" name=""/>
        <dsp:cNvSpPr/>
      </dsp:nvSpPr>
      <dsp:spPr>
        <a:xfrm rot="5400000">
          <a:off x="6709347" y="944799"/>
          <a:ext cx="1359855" cy="69546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1" kern="1200" dirty="0">
              <a:solidFill>
                <a:srgbClr val="002060"/>
              </a:solidFill>
            </a:rPr>
            <a:t>Еда, которая несколько дней простояла в холодильнике, теряет полезные свойства</a:t>
          </a:r>
          <a:endParaRPr lang="ru-RU" sz="2700" kern="1200" dirty="0"/>
        </a:p>
      </dsp:txBody>
      <dsp:txXfrm rot="-5400000">
        <a:off x="3911970" y="3808560"/>
        <a:ext cx="6888228" cy="1227089"/>
      </dsp:txXfrm>
    </dsp:sp>
    <dsp:sp modelId="{63023B65-1EE0-4084-A397-E191CB3BAA12}">
      <dsp:nvSpPr>
        <dsp:cNvPr id="0" name=""/>
        <dsp:cNvSpPr/>
      </dsp:nvSpPr>
      <dsp:spPr>
        <a:xfrm>
          <a:off x="0" y="3572195"/>
          <a:ext cx="3911969" cy="169981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u="sng" kern="1200" dirty="0">
            <a:solidFill>
              <a:srgbClr val="FF00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u="none" kern="1200" dirty="0">
              <a:solidFill>
                <a:srgbClr val="FF0000"/>
              </a:solidFill>
            </a:rPr>
            <a:t>Ешьте свежеприготовленную пищу </a:t>
          </a:r>
          <a:endParaRPr lang="ru-RU" sz="2800" u="none" kern="1200" dirty="0">
            <a:solidFill>
              <a:srgbClr val="FF0000"/>
            </a:solidFill>
          </a:endParaRPr>
        </a:p>
      </dsp:txBody>
      <dsp:txXfrm>
        <a:off x="82978" y="3655173"/>
        <a:ext cx="3746013" cy="1533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46AAA-C02E-5741-9351-909097994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09AA76-67D6-054E-B165-7C61B5D42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13A0E-02F1-2647-8F58-6FF0EB05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0A686-BEF2-5E47-B782-7678CFDD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8B66D-FD2F-D14D-8AEA-D62DF055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9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84BDB-6BD6-1C44-A39E-EE87678F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BADC31-9A8A-3746-839C-86D445BC5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6AC04-8511-0F4C-986E-3AE4D37E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E87D5-97C2-2D4F-A3F0-2734EB92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0E66C-DE0A-224E-95BB-AF6129A7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2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32B2E2-ECDB-5941-A5A3-B22DB1452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28992-4FF8-9947-8DDF-8810C4242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2F7B7-B7AC-FC44-BF47-B2506F2E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F0C3E-97B4-714A-9565-1E475ED3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E421-D2FC-154E-9C69-CB3E415A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6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FF20B-EC6A-2942-93BF-BE3FD0AF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F195B-D6EC-514F-A973-F7F9603B6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3F92D-756D-F140-A5B7-B9D71485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56956-1F37-704C-AC45-8A25194D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F30A01-54A6-9244-87FD-09E52989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69008-F8C9-394C-990B-4C272D64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2C83F-BE26-5D47-AAE5-A605296A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B3856-3462-C041-9F71-9F28A475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35FC4-C44B-8446-A8E6-88C9CACE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E9B09-5CF8-9643-8A36-9CBED7C2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8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188A4-AAF9-E249-BEFA-87146512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9AD8F-9F5E-C144-B8E4-5AB3A6C48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ECFD1F-43FD-6444-AA88-3C2796B63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4C3595-2559-324E-9019-67037FF7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26238-A711-D34B-B4D8-89116D99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1A7D4-7BED-4740-ACE2-B8975F6C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8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D52CA-3A70-DC4A-9ED5-75E86595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F9A859-4B40-564F-911E-1B8A1BDFB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2A7BB6-F48C-0349-A2B2-6C995081D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BA6706-9AE1-9546-97A2-A5F510A6C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745004-E3E6-1748-B9C2-172D143C0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63883A-2D3C-0D4B-9805-D2BAE838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93B959-C376-5B45-BD38-A77B4133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810C05-C8FD-1846-8BE3-86AE6E56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3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A89E1-9375-0341-A181-CCBB67BA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940B4E-4B9B-5B4A-9B85-17987755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EF9C6E-BCA8-C742-A40E-A575EFCB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E10A3A-EED9-8440-B2DF-0D5BB62A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8BAE3E-E153-074F-8EDC-C22EA7FD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364F7E-873A-F84F-8842-E34E29EE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9AD52D-9092-B94D-A571-289A74C7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4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D31A9-F285-A843-9DC7-5BB61480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5D1EA-F803-2D46-97BB-E04E3071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CC412C-36CA-D640-97B7-96431C274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34CC2-3626-9D4C-9AD3-F070A191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71BC5D-FE33-024C-9D86-E67240D3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D2BE24-8699-2D4E-B426-F1A2BC85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F0864-FBAC-AB4E-A218-A3E9A590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F7B552-6530-2545-894D-FC22F7B0D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17EC27-54E7-9440-9278-0ADAE5778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BED383-9729-4842-B286-55CB3E51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067665-8A39-534D-A3E1-CD6854AA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1CDC3A-B983-8D45-B405-A3C924F9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59A5D-FAAF-E64B-AD44-2F280A46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394A50-D0D9-B843-AF2E-BE1140147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CEF21-FBCB-C745-B344-B8658CA12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0A16-11D9-E94A-BD23-FDB96FA5907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8DBB6-8E8C-2B47-9B46-72DB486A4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A5444-5BA9-E549-B119-A41AE0958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939C-E24B-844A-AAFA-E25F89747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7CA91-7F01-C74B-94FA-DB311ACF6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04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Питание, как фактор формирования здоровья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F9753D-57C0-1C4A-B15E-312DC84BF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971"/>
            <a:ext cx="9144000" cy="2612571"/>
          </a:xfrm>
        </p:spPr>
        <p:txBody>
          <a:bodyPr>
            <a:normAutofit fontScale="92500" lnSpcReduction="10000"/>
          </a:bodyPr>
          <a:lstStyle/>
          <a:p>
            <a:r>
              <a:rPr lang="ru-RU" sz="3400" b="1" dirty="0">
                <a:solidFill>
                  <a:srgbClr val="002060"/>
                </a:solidFill>
              </a:rPr>
              <a:t>Файзуллина Резеда </a:t>
            </a:r>
            <a:r>
              <a:rPr lang="ru-RU" sz="3400" b="1" dirty="0" err="1">
                <a:solidFill>
                  <a:srgbClr val="002060"/>
                </a:solidFill>
              </a:rPr>
              <a:t>Абдулахатовна</a:t>
            </a:r>
            <a:endParaRPr lang="ru-RU" sz="3400" b="1" dirty="0">
              <a:solidFill>
                <a:srgbClr val="002060"/>
              </a:solidFill>
            </a:endParaRPr>
          </a:p>
          <a:p>
            <a:r>
              <a:rPr lang="ru-RU" altLang="ru-RU" b="1" dirty="0">
                <a:solidFill>
                  <a:srgbClr val="002060"/>
                </a:solidFill>
              </a:rPr>
              <a:t>Доктор медицинских наук, профессор, зав. кафедрой пропедевтики детских болезней и факультетской педиатрии ФГБОУ ВО «Казанский государственный медицинский университет» Минздрава России, главный внештатный детский диетолог, главный внештатный специалист по медицинской профилактике детей, заслуженный врач РТ, отличник здравоохранения РФ</a:t>
            </a:r>
          </a:p>
          <a:p>
            <a:r>
              <a:rPr lang="ru-RU" b="1" dirty="0">
                <a:solidFill>
                  <a:srgbClr val="002060"/>
                </a:solidFill>
              </a:rPr>
              <a:t>2020 г.</a:t>
            </a:r>
          </a:p>
          <a:p>
            <a:endParaRPr lang="ru-RU" alt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8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Пропуск завтрака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>
                <a:solidFill>
                  <a:srgbClr val="002060"/>
                </a:solidFill>
              </a:rPr>
              <a:t>Если мы пропускаем утренний прием пищи, мы подвергаем себя риску поправиться. Завтрак помогает нам контролировать аппетит в течение всего дня. Если мы не получаем питательные вещества утром, мы восполняем их нехватку в течение дня, а чаще всего к вечеру.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Завтрак помогает организму держать под контролем уровень инсулина. Именно этот гормон отвечает за накапливание в жировых клетках жирных кислот.</a:t>
            </a:r>
          </a:p>
        </p:txBody>
      </p:sp>
    </p:spTree>
    <p:extLst>
      <p:ext uri="{BB962C8B-B14F-4D97-AF65-F5344CB8AC3E}">
        <p14:creationId xmlns:p14="http://schemas.microsoft.com/office/powerpoint/2010/main" val="402517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Завтрак улучшает память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</a:rPr>
              <a:t>Исследования 2005 года, участниками которых стали школьники, доказали, что завтрак помогает лучше концентрироваться и больше запоминать. 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Ученые исследовали две группы детей: одни регулярно завтракали кашами, другие пропускали завтрак. Ученики, которые не пренебрегали утренним приемом пищи, усваивали намного больше информации и легче включались в учебный процесс.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Завтрак помогает снизить риск развития диабета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err="1">
                <a:solidFill>
                  <a:srgbClr val="002060"/>
                </a:solidFill>
              </a:rPr>
              <a:t>Journal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of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Clinical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Nutrition</a:t>
            </a:r>
            <a:r>
              <a:rPr lang="ru-RU" b="1" dirty="0">
                <a:solidFill>
                  <a:srgbClr val="002060"/>
                </a:solidFill>
              </a:rPr>
              <a:t> опубликовал результаты эксперимента, который доказал, что женщины, которые пропускают завтрак, многократно увеличивают свои шансы заболеть диабетом 2 типа, нежели женщины, которые ежедневно завтракают. </a:t>
            </a:r>
            <a:endParaRPr lang="en-US" b="1" dirty="0">
              <a:solidFill>
                <a:srgbClr val="002060"/>
              </a:solidFill>
            </a:endParaRP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В данном случае связь следует прослеживать в контроле выработке инсулина. Хотите, чтобы ваш инсулин был в норме? Завтракайте!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1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Игнорируя завтрак, вы становитесь раздражительными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>
                <a:solidFill>
                  <a:srgbClr val="002060"/>
                </a:solidFill>
              </a:rPr>
              <a:t>Голодное начало дня всегда гарантирует быструю утомляемость. Как результат, вы становитесь злыми и раздражительными. Хорошо позавтракав, вы обеспечите себе правильный «толчок» к началу нового дня.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Исследование 1999 года, которое было опубликовано в журнале </a:t>
            </a:r>
            <a:r>
              <a:rPr lang="ru-RU" b="1" dirty="0" err="1">
                <a:solidFill>
                  <a:srgbClr val="002060"/>
                </a:solidFill>
              </a:rPr>
              <a:t>Psychology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and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Behavior</a:t>
            </a:r>
            <a:r>
              <a:rPr lang="ru-RU" b="1" dirty="0">
                <a:solidFill>
                  <a:srgbClr val="002060"/>
                </a:solidFill>
              </a:rPr>
              <a:t>, подтвердило, что взрослые люди, которые завтракают плотно, в течение всего дня находятся в более позитивном состоянии, нежели люди, которые завтракать не любят или не успевают.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7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Завтрак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0526" y="1556084"/>
            <a:ext cx="7780421" cy="5181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Утром лучше всего употреблять продукты, в которых содержится достаточно много клетчатки, углеводов и белков.</a:t>
            </a:r>
          </a:p>
          <a:p>
            <a:r>
              <a:rPr lang="ru-RU" b="1" dirty="0">
                <a:solidFill>
                  <a:srgbClr val="002060"/>
                </a:solidFill>
              </a:rPr>
              <a:t>Утренний прием пищи должен быть одновременно очень питательным и легким. Для этого подойдет практически любое сочетание таких продуктов как хлеб (кроме белого); вареные, печеные или сырые овощи; свежие фрукты и соки; различные сорта сыров; отварное нежирное мясо; молочные продукты и т. д. </a:t>
            </a:r>
          </a:p>
          <a:p>
            <a:r>
              <a:rPr lang="ru-RU" b="1" dirty="0">
                <a:solidFill>
                  <a:srgbClr val="002060"/>
                </a:solidFill>
              </a:rPr>
              <a:t>Главное помнить, что утренний прием пищи это не только источник калорий, но и залог хорошего самочувствия и настроения на протяжении всего дня.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talkyland.com/media/cache/posts/2013/11/15/6961093a7dec4dd2a22d539057e6b06b_light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053" y="1690688"/>
            <a:ext cx="3404766" cy="27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1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862" y="1052736"/>
            <a:ext cx="10269863" cy="5267853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Белковая пища на завтрак и обед: </a:t>
            </a:r>
            <a:r>
              <a:rPr lang="ru-RU" b="1" dirty="0">
                <a:solidFill>
                  <a:srgbClr val="002060"/>
                </a:solidFill>
              </a:rPr>
              <a:t>за завтраком и обедом необходимо употреблять белковую  пищу:  мясо, рыбу, яйца, каши, овощи, творог. Каши лучше готовить на воде – они более полезны.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За ужином </a:t>
            </a:r>
            <a:r>
              <a:rPr lang="ru-RU" b="1" dirty="0">
                <a:solidFill>
                  <a:srgbClr val="002060"/>
                </a:solidFill>
              </a:rPr>
              <a:t>– молочные, крупяные, овощные блюда. Ужинать не позже, чем за 2 часа до сна.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Молочные и кисломолочные продукты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Питьевой режим: соблюдайте питьевой режим. </a:t>
            </a:r>
            <a:r>
              <a:rPr lang="ru-RU" b="1" dirty="0">
                <a:solidFill>
                  <a:srgbClr val="002060"/>
                </a:solidFill>
              </a:rPr>
              <a:t>Пейте не меньше 2-2,5 л воды в сутки (30 мл/кг массы тела или 14 мл/450 г массы тела; детям до 7 лет – 50-60 мл/кг).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3563" y="124691"/>
            <a:ext cx="10557163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Правила здорового питания - разнообразное питание:</a:t>
            </a:r>
            <a:b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5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37" y="156578"/>
            <a:ext cx="10515600" cy="87011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Примерное меню на  1 день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51284"/>
            <a:ext cx="10904621" cy="5606716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завтрак: </a:t>
            </a:r>
            <a:r>
              <a:rPr lang="ru-RU" b="1" dirty="0">
                <a:solidFill>
                  <a:srgbClr val="002060"/>
                </a:solidFill>
              </a:rPr>
              <a:t>каша (особенно полезна овсяная, ячневая или каша из нескольких злаков) или овощное блюдо (запеченные овощи, салаты, рагу), напиток (какао, молоко, сок или чай) </a:t>
            </a: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завтрак: </a:t>
            </a:r>
            <a:r>
              <a:rPr lang="ru-RU" b="1" dirty="0">
                <a:solidFill>
                  <a:srgbClr val="002060"/>
                </a:solidFill>
              </a:rPr>
              <a:t>блюдо из творога или яиц (йогурт, творожок, запеканка, сырники или омлет) и напиток. Можно использовать фрукты</a:t>
            </a: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Обед: </a:t>
            </a:r>
            <a:r>
              <a:rPr lang="ru-RU" b="1" dirty="0">
                <a:solidFill>
                  <a:srgbClr val="002060"/>
                </a:solidFill>
              </a:rPr>
              <a:t>салат (преимущественно овощной), первое блюдо, второе блюдо с гарниром, напиток. 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Вариации первого и второго блюд бесконечны. На первое можно предложить ребенку бульон (куриный, мясной или рыбный) с клецками или сухариками, плотные супы с различными добавками, приготовленных на основе этих бульонов. 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Второе блюдо. Обязательно участие белков (мясо, курица, рыба — тушеные, отварные, в виде котлет, бефстроганов, гуляша и т.п.).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Полдник: </a:t>
            </a:r>
            <a:r>
              <a:rPr lang="ru-RU" b="1" dirty="0">
                <a:solidFill>
                  <a:srgbClr val="002060"/>
                </a:solidFill>
              </a:rPr>
              <a:t>молоко, кефир или сок, свежие фрукты, печенье из цельных злаков или хлебцы. </a:t>
            </a: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Ужин:</a:t>
            </a:r>
            <a:r>
              <a:rPr lang="ru-RU" b="1" dirty="0">
                <a:solidFill>
                  <a:srgbClr val="002060"/>
                </a:solidFill>
              </a:rPr>
              <a:t> салат овощной, второе с гарниром, напиток. Другой, более приемлемый вариант: творожное или овощное блюдо, каша. 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9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365125"/>
            <a:ext cx="1142999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Съедобная «радуга» 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на каждый день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983672" y="1690688"/>
            <a:ext cx="10404764" cy="6511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Сливы, виноград, черника, чернослив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983672" y="5603440"/>
            <a:ext cx="10404764" cy="65116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Шпинат, брокколи, зеленая фасоль, горох, киви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983672" y="4644159"/>
            <a:ext cx="10404764" cy="651163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Картофель, бананы, груши, цветная капуста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983672" y="3667414"/>
            <a:ext cx="10404764" cy="651163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Тыква, морковь, персики, манго, желтые яблоки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983672" y="2683597"/>
            <a:ext cx="10404764" cy="651163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Помидоры, вишня, клубника, красные яблоки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983672" y="1587212"/>
            <a:ext cx="914400" cy="91440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983672" y="2542058"/>
            <a:ext cx="914400" cy="914400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Восьмиугольник 10"/>
          <p:cNvSpPr/>
          <p:nvPr/>
        </p:nvSpPr>
        <p:spPr>
          <a:xfrm>
            <a:off x="983672" y="3511622"/>
            <a:ext cx="914400" cy="914400"/>
          </a:xfrm>
          <a:prstGeom prst="oc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Восьмиугольник 11"/>
          <p:cNvSpPr/>
          <p:nvPr/>
        </p:nvSpPr>
        <p:spPr>
          <a:xfrm>
            <a:off x="983672" y="4491251"/>
            <a:ext cx="914400" cy="914400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3" name="Восьмиугольник 12"/>
          <p:cNvSpPr/>
          <p:nvPr/>
        </p:nvSpPr>
        <p:spPr>
          <a:xfrm>
            <a:off x="983672" y="5515979"/>
            <a:ext cx="914400" cy="914400"/>
          </a:xfrm>
          <a:prstGeom prst="oc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28914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Составление рациона –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сочетание продуктов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Завтрак – углеводистое блюдо (каша или макароны) – сыр, творог, яйцо</a:t>
            </a:r>
          </a:p>
          <a:p>
            <a:r>
              <a:rPr lang="ru-RU" b="1" dirty="0">
                <a:solidFill>
                  <a:srgbClr val="002060"/>
                </a:solidFill>
              </a:rPr>
              <a:t>Обед – овощное блюдо с мясом /птицей /рыбой</a:t>
            </a:r>
          </a:p>
          <a:p>
            <a:r>
              <a:rPr lang="ru-RU" b="1" dirty="0">
                <a:solidFill>
                  <a:srgbClr val="002060"/>
                </a:solidFill>
              </a:rPr>
              <a:t>Ужин – овощное или крупяное блюдо, молоко, творог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Первая половина дня – блюда из мяса, рыбы, яиц (завтрак, обед)</a:t>
            </a:r>
          </a:p>
          <a:p>
            <a:r>
              <a:rPr lang="ru-RU" b="1" dirty="0">
                <a:solidFill>
                  <a:srgbClr val="002060"/>
                </a:solidFill>
              </a:rPr>
              <a:t>Вторая половина дня – молочно-растительная пища</a:t>
            </a:r>
          </a:p>
        </p:txBody>
      </p:sp>
    </p:spTree>
    <p:extLst>
      <p:ext uri="{BB962C8B-B14F-4D97-AF65-F5344CB8AC3E}">
        <p14:creationId xmlns:p14="http://schemas.microsoft.com/office/powerpoint/2010/main" val="411456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l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8" y="176463"/>
            <a:ext cx="7147958" cy="31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1578" y="2966560"/>
            <a:ext cx="11125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Наиболее высокой биологической ценностью обладают белки животного происхождения, содержащиеся в молоке, молочных продуктах, йогуртах, мясе, рыбе, яйцах. Немаловажными являются растительные белки, содержащиеся в крупах, хлебобулочных изделиях, бобовых, орехах, семечках, овощах.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Мясо и птицу детям лучше предложить в виде рубленых изделий, а не куском. Это могут быть: бефстроганов, отбивные и рубленые котлеты, тушеная говядина, птица, крестьянская колбаса, домашняя ветчина, заливное мясо. Из рыбы нужно обязательно выбрать все кости.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Дошкольникам не рекомендуются продукты, содержащие много соли и жира, </a:t>
            </a:r>
            <a:r>
              <a:rPr lang="ru-RU" sz="2000" b="1" dirty="0" err="1">
                <a:solidFill>
                  <a:srgbClr val="002060"/>
                </a:solidFill>
              </a:rPr>
              <a:t>ароматизаторов</a:t>
            </a:r>
            <a:r>
              <a:rPr lang="ru-RU" sz="2000" b="1" dirty="0">
                <a:solidFill>
                  <a:srgbClr val="002060"/>
                </a:solidFill>
              </a:rPr>
              <a:t> и красителей, в том числе копчёные колбасы, консервы, жирное мясо и колбасы. 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9536" y="1363579"/>
            <a:ext cx="4512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Белок в питании</a:t>
            </a:r>
          </a:p>
        </p:txBody>
      </p:sp>
    </p:spTree>
    <p:extLst>
      <p:ext uri="{BB962C8B-B14F-4D97-AF65-F5344CB8AC3E}">
        <p14:creationId xmlns:p14="http://schemas.microsoft.com/office/powerpoint/2010/main" val="276621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199" y="558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Общий стол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168999"/>
            <a:ext cx="5001491" cy="405721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Что это такое? </a:t>
            </a:r>
          </a:p>
          <a:p>
            <a:r>
              <a:rPr lang="ru-RU" b="1" dirty="0">
                <a:solidFill>
                  <a:srgbClr val="002060"/>
                </a:solidFill>
              </a:rPr>
              <a:t>С какого возраста можно переводить ребенка на общий стол?</a:t>
            </a:r>
          </a:p>
          <a:p>
            <a:r>
              <a:rPr lang="ru-RU" b="1" dirty="0">
                <a:solidFill>
                  <a:srgbClr val="002060"/>
                </a:solidFill>
              </a:rPr>
              <a:t>Каким он должен быть?</a:t>
            </a:r>
          </a:p>
        </p:txBody>
      </p:sp>
      <p:pic>
        <p:nvPicPr>
          <p:cNvPr id="3074" name="Picture 2" descr="http://yahlopotushka.ru/wp-content/uploads/2014/02/zavtrak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29" y="1168999"/>
            <a:ext cx="4402570" cy="25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3944" y="4123238"/>
            <a:ext cx="9324109" cy="1569660"/>
          </a:xfrm>
          <a:prstGeom prst="rect">
            <a:avLst/>
          </a:prstGeom>
          <a:ln w="381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Это когда нет разделения в пище ни для кого.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В 2 года еще рано полностью ребенка на него переводить.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Возможно только в том случае, если родители придерживаются здорового питания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023" y="5906062"/>
            <a:ext cx="11509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Здоровое питание всей семьи – здоровье и долголетие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всей семьи </a:t>
            </a:r>
          </a:p>
        </p:txBody>
      </p:sp>
    </p:spTree>
    <p:extLst>
      <p:ext uri="{BB962C8B-B14F-4D97-AF65-F5344CB8AC3E}">
        <p14:creationId xmlns:p14="http://schemas.microsoft.com/office/powerpoint/2010/main" val="2863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Усвоение белка из различных продуктов питания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705853" y="1569898"/>
          <a:ext cx="9454147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147">
                  <a:extLst>
                    <a:ext uri="{9D8B030D-6E8A-4147-A177-3AD203B41FA5}">
                      <a16:colId xmlns:a16="http://schemas.microsoft.com/office/drawing/2014/main" val="6800437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49384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Источник белка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Коэффициент усвоения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6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Молоко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1,00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75412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Изолированный соевый белок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1,00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59937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Яйца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1,00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245308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Говядина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0,92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62800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Гороховая мука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0,69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86606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Фасоль консервированная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0,68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6628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Овес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0,57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91314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Чечевица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0,52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76480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Арахис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0,52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52494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Пшеница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325902022"/>
                  </a:ext>
                </a:extLst>
              </a:tr>
            </a:tbl>
          </a:graphicData>
        </a:graphic>
      </p:graphicFrame>
      <p:sp>
        <p:nvSpPr>
          <p:cNvPr id="8" name="Шеврон 7"/>
          <p:cNvSpPr/>
          <p:nvPr/>
        </p:nvSpPr>
        <p:spPr>
          <a:xfrm rot="16200000">
            <a:off x="4282351" y="3849312"/>
            <a:ext cx="3627298" cy="484632"/>
          </a:xfrm>
          <a:prstGeom prst="chevro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4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Количество белков, необходимых ребенку: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863" y="1690688"/>
            <a:ext cx="10515600" cy="470351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Лучше для кормления детей подходят говядина, телятина, а также нежирная баранина, мясо кур, кролика, печень, язык. </a:t>
            </a:r>
          </a:p>
          <a:p>
            <a:r>
              <a:rPr lang="ru-RU" b="1" dirty="0">
                <a:solidFill>
                  <a:srgbClr val="002060"/>
                </a:solidFill>
              </a:rPr>
              <a:t>Нежелательно давать ребёнку мясо гуся или утки, так как оно содержит трудноперевариваемые жиры. </a:t>
            </a:r>
          </a:p>
          <a:p>
            <a:r>
              <a:rPr lang="ru-RU" b="1" dirty="0">
                <a:solidFill>
                  <a:srgbClr val="002060"/>
                </a:solidFill>
              </a:rPr>
              <a:t>Лучше всего мясо и рыбу давать в отдельные дни, 4-5 раз в неделю мясо по 100-130 граммов, 2 раза в неделю рыбу по 70-100 граммов,</a:t>
            </a:r>
          </a:p>
          <a:p>
            <a:r>
              <a:rPr lang="ru-RU" b="1" dirty="0">
                <a:solidFill>
                  <a:srgbClr val="002060"/>
                </a:solidFill>
              </a:rPr>
              <a:t>1 яйцо через день </a:t>
            </a:r>
          </a:p>
          <a:p>
            <a:r>
              <a:rPr lang="ru-RU" b="1" dirty="0">
                <a:solidFill>
                  <a:srgbClr val="002060"/>
                </a:solidFill>
              </a:rPr>
              <a:t>0,5 литра молока или кисломолочных  продуктов,</a:t>
            </a:r>
          </a:p>
          <a:p>
            <a:r>
              <a:rPr lang="ru-RU" b="1" dirty="0">
                <a:solidFill>
                  <a:srgbClr val="002060"/>
                </a:solidFill>
              </a:rPr>
              <a:t>50-100 граммов творога в день/через день,</a:t>
            </a:r>
          </a:p>
          <a:p>
            <a:r>
              <a:rPr lang="ru-RU" b="1" dirty="0">
                <a:solidFill>
                  <a:srgbClr val="002060"/>
                </a:solidFill>
              </a:rPr>
              <a:t>сыр – 20-30 грамма в день</a:t>
            </a:r>
          </a:p>
        </p:txBody>
      </p:sp>
    </p:spTree>
    <p:extLst>
      <p:ext uri="{BB962C8B-B14F-4D97-AF65-F5344CB8AC3E}">
        <p14:creationId xmlns:p14="http://schemas.microsoft.com/office/powerpoint/2010/main" val="342051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800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Жиры в питании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957" y="2576653"/>
            <a:ext cx="10515600" cy="4097616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cs typeface="Tahoma" panose="020B0604030504040204" pitchFamily="34" charset="0"/>
              </a:rPr>
              <a:t>Жиры и масла служат главным строительным материалом для развивающегося мозга, поэтому в детском питании обезжиренные продукты не применяются. </a:t>
            </a:r>
          </a:p>
          <a:p>
            <a:r>
              <a:rPr lang="ru-RU" altLang="ru-RU" b="1" dirty="0">
                <a:solidFill>
                  <a:srgbClr val="002060"/>
                </a:solidFill>
                <a:cs typeface="Tahoma" panose="020B0604030504040204" pitchFamily="34" charset="0"/>
              </a:rPr>
              <a:t>Целый ряд витаминов растворяется только в жирах, а именно витамины А, Д, Е, К. </a:t>
            </a:r>
          </a:p>
          <a:p>
            <a:r>
              <a:rPr lang="ru-RU" altLang="ru-RU" b="1" dirty="0">
                <a:solidFill>
                  <a:srgbClr val="002060"/>
                </a:solidFill>
                <a:cs typeface="Tahoma" panose="020B0604030504040204" pitchFamily="34" charset="0"/>
              </a:rPr>
              <a:t>Вредны как недостаток, так и избыток жиров в пище. </a:t>
            </a:r>
          </a:p>
        </p:txBody>
      </p:sp>
      <p:pic>
        <p:nvPicPr>
          <p:cNvPr id="9218" name="Picture 2" descr="http://rad-zhizni.ru/wp-content/uploads/2014/04/image_1_180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34" y="49462"/>
            <a:ext cx="2523456" cy="18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-da.net/upload/user_upload/images/00/00/00/00/46/b5065ef3-4d14-11e3-8c31-3440b5d67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62"/>
            <a:ext cx="2855495" cy="23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0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566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Количество жиров, необходимых ребёнку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6" y="1825625"/>
            <a:ext cx="8470231" cy="47195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среднем ребёнку необходимо 60 – 80 граммов жира в день.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Из этого количества:</a:t>
            </a:r>
          </a:p>
          <a:p>
            <a:r>
              <a:rPr lang="ru-RU" b="1" dirty="0">
                <a:solidFill>
                  <a:srgbClr val="FF0000"/>
                </a:solidFill>
              </a:rPr>
              <a:t>25-30 граммов (1,5 столовых ложки) </a:t>
            </a:r>
            <a:r>
              <a:rPr lang="ru-RU" b="1" dirty="0">
                <a:solidFill>
                  <a:srgbClr val="002060"/>
                </a:solidFill>
              </a:rPr>
              <a:t>сливочного масла в каши и на бутерброд,</a:t>
            </a:r>
          </a:p>
          <a:p>
            <a:r>
              <a:rPr lang="ru-RU" b="1" dirty="0">
                <a:solidFill>
                  <a:srgbClr val="FF0000"/>
                </a:solidFill>
              </a:rPr>
              <a:t>10 граммов (2 чайной ложки) </a:t>
            </a:r>
            <a:r>
              <a:rPr lang="ru-RU" b="1" dirty="0">
                <a:solidFill>
                  <a:srgbClr val="002060"/>
                </a:solidFill>
              </a:rPr>
              <a:t>растительного масла используются для заправки салатов, винегретов, тушения, запекания.</a:t>
            </a:r>
          </a:p>
          <a:p>
            <a:r>
              <a:rPr lang="ru-RU" b="1" dirty="0">
                <a:solidFill>
                  <a:srgbClr val="FF0000"/>
                </a:solidFill>
              </a:rPr>
              <a:t>Говяжий, свиной, бараний жиры (смалец) нельзя </a:t>
            </a:r>
            <a:r>
              <a:rPr lang="ru-RU" b="1" dirty="0">
                <a:solidFill>
                  <a:srgbClr val="002060"/>
                </a:solidFill>
              </a:rPr>
              <a:t>включать в рацион питания ребенка, поскольку они плохо усваиваются растущим организмом.</a:t>
            </a:r>
          </a:p>
          <a:p>
            <a:r>
              <a:rPr lang="ru-RU" b="1" dirty="0">
                <a:solidFill>
                  <a:srgbClr val="002060"/>
                </a:solidFill>
              </a:rPr>
              <a:t>Остальное количество (так называемый невидимый жир) уже содержится в продуктах питания (молоко, мясо, творог, орехи и т.д.).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lifeinua.com/photos/2015/11/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04" y="154323"/>
            <a:ext cx="2855495" cy="19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504" y="2192924"/>
            <a:ext cx="2855495" cy="1903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930" y="4231524"/>
            <a:ext cx="2892069" cy="23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25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Углеводы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432" y="1825625"/>
            <a:ext cx="6705600" cy="435133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Служат основным легкоусвояемым источником энергии, обеспечивающим 50-60% необходимой для организма энергии в сутки. </a:t>
            </a:r>
          </a:p>
          <a:p>
            <a:r>
              <a:rPr lang="ru-RU" b="1" dirty="0">
                <a:solidFill>
                  <a:srgbClr val="002060"/>
                </a:solidFill>
              </a:rPr>
              <a:t>Содержатся в продуктах растительного происхождения: хлеб, макаронные изделия, крупы, картофель, овощи и фрукты, сладости.</a:t>
            </a:r>
          </a:p>
        </p:txBody>
      </p:sp>
      <p:pic>
        <p:nvPicPr>
          <p:cNvPr id="3076" name="Picture 4" descr="uglevo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2" y="1825625"/>
            <a:ext cx="45815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1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Количество углеводов, необходимых ребенку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663989" cy="476768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30-50 г </a:t>
            </a:r>
            <a:r>
              <a:rPr lang="ru-RU" b="1" dirty="0">
                <a:solidFill>
                  <a:srgbClr val="002060"/>
                </a:solidFill>
              </a:rPr>
              <a:t>ржаного и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100-125 г </a:t>
            </a:r>
            <a:r>
              <a:rPr lang="ru-RU" b="1" dirty="0">
                <a:solidFill>
                  <a:srgbClr val="002060"/>
                </a:solidFill>
              </a:rPr>
              <a:t>пшеничного хлеба</a:t>
            </a:r>
          </a:p>
          <a:p>
            <a:r>
              <a:rPr lang="ru-RU" b="1" dirty="0">
                <a:solidFill>
                  <a:srgbClr val="002060"/>
                </a:solidFill>
              </a:rPr>
              <a:t>картофель –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120-150 г,</a:t>
            </a:r>
          </a:p>
          <a:p>
            <a:r>
              <a:rPr lang="ru-RU" b="1" dirty="0">
                <a:solidFill>
                  <a:srgbClr val="002060"/>
                </a:solidFill>
              </a:rPr>
              <a:t>порция каши –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120-150 г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r>
              <a:rPr lang="ru-RU" b="1" dirty="0">
                <a:solidFill>
                  <a:srgbClr val="002060"/>
                </a:solidFill>
              </a:rPr>
              <a:t>овощи –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180-200 г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r>
              <a:rPr lang="ru-RU" b="1" dirty="0">
                <a:solidFill>
                  <a:srgbClr val="002060"/>
                </a:solidFill>
              </a:rPr>
              <a:t>фрукты и ягоды –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100-200 г</a:t>
            </a:r>
            <a:r>
              <a:rPr lang="ru-RU" b="1" dirty="0">
                <a:solidFill>
                  <a:srgbClr val="002060"/>
                </a:solidFill>
              </a:rPr>
              <a:t>, сок –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100-150 г </a:t>
            </a:r>
            <a:r>
              <a:rPr lang="ru-RU" b="1" dirty="0">
                <a:solidFill>
                  <a:srgbClr val="002060"/>
                </a:solidFill>
              </a:rPr>
              <a:t>в день,</a:t>
            </a: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35-50 г сахара </a:t>
            </a:r>
            <a:r>
              <a:rPr lang="ru-RU" b="1" dirty="0">
                <a:solidFill>
                  <a:srgbClr val="002060"/>
                </a:solidFill>
              </a:rPr>
              <a:t>(5-7 чайных ложек сахарного песка, учитывая сахаросодержащие напитки – компот, кисель, лимонад и т.д.),</a:t>
            </a:r>
          </a:p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 г </a:t>
            </a:r>
            <a:r>
              <a:rPr lang="ru-RU" b="1" dirty="0">
                <a:solidFill>
                  <a:srgbClr val="002060"/>
                </a:solidFill>
              </a:rPr>
              <a:t>сахаросодержащих продуктов (пастила, мармелад, повидло, варенье, халва).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1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16" y="514167"/>
            <a:ext cx="10944726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Детский стол: принципы правильного питания с детства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58" y="1299411"/>
            <a:ext cx="10607842" cy="5558589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Принцип 1. Еда должна быть в удовольствие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Все дети от рождения дети любят поесть. Родителям важно всего лишь поддержать эту тенденцию, не испортить то, что устроила природа.</a:t>
            </a:r>
          </a:p>
          <a:p>
            <a:pPr marL="0" indent="0" fontAlgn="base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сделать?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Планируйте режим питания ребенка так, чтобы ко времени приема пищи он был голоден. Это обеспечит хорошее пищеварение и отличный аппетит.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Важна и обстановка, в которой проходят детские трапезы: детская посуда, приборы и салфетки с любимыми героями только улучшат аппетит.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Готовьте ребенку те блюда, которые он любит, не бойтесь избаловать его. Старайтесь сочетать и чередовать их с теми продуктами, которые, возможно, кажутся ребенку не такими вкусными. Не забывайте, что рацион ребенка должен быть сбалансированными и полезными.</a:t>
            </a:r>
          </a:p>
          <a:p>
            <a:pPr fontAlgn="base"/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Завтракайте, обедайте и ужинайте вместе — ребенок научится комфортному общению за столом.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Пусть ребенок активно участвует в процессе сервировки домашнего стола — это отлично настраивает на прием пищи.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Детский стол: принципы правильного питания с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323" y="47032"/>
            <a:ext cx="20764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1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16" y="514167"/>
            <a:ext cx="10944726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Детский стол: принципы правильного питания с детства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58" y="1299411"/>
            <a:ext cx="10607842" cy="5558589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Принцип 2. Больше активности!</a:t>
            </a:r>
          </a:p>
          <a:p>
            <a:pPr marL="0" indent="0" fontAlgn="base">
              <a:buNone/>
            </a:pPr>
            <a:r>
              <a:rPr lang="ru-RU" b="1" dirty="0">
                <a:solidFill>
                  <a:srgbClr val="002060"/>
                </a:solidFill>
              </a:rPr>
              <a:t>Здоровый аппетит дети «нагуливают». Чем больше дети двигаются на воздухе, тем лучше они едят.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Некоторые дети плохо завтракают потому нуждаются в хорошей утренней физической нагрузке — им надо побегать, сделать зарядку, использовать любую возможность проявить активность... и только потом браться за ложку.</a:t>
            </a:r>
          </a:p>
          <a:p>
            <a:pPr marL="0" indent="0" fontAlgn="base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Организовать детям поводы и возможности для активной деятельности — задача родителей.</a:t>
            </a:r>
          </a:p>
          <a:p>
            <a:pPr fontAlgn="base"/>
            <a:endParaRPr lang="ru-RU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Принцип 3. Есть понемногу, но часто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Детский стол: принципы правильного питания с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323" y="47032"/>
            <a:ext cx="20764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8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Детский стол: принципы правильного питания с детства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79" y="1513267"/>
            <a:ext cx="10607842" cy="490526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Принцип 4. Не «</a:t>
            </a:r>
            <a:r>
              <a:rPr lang="ru-RU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кусочничать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»!</a:t>
            </a:r>
          </a:p>
          <a:p>
            <a:pPr marL="0" indent="0" fontAlgn="base">
              <a:buNone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</a:t>
            </a:r>
          </a:p>
          <a:p>
            <a:pPr fontAlgn="base"/>
            <a:r>
              <a:rPr lang="ru-RU" sz="2400" b="1" dirty="0">
                <a:solidFill>
                  <a:srgbClr val="002060"/>
                </a:solidFill>
              </a:rPr>
              <a:t>Не оставляйте на видном месте в свободном доступе никаких </a:t>
            </a:r>
            <a:r>
              <a:rPr lang="ru-RU" sz="2400" b="1" dirty="0" err="1">
                <a:solidFill>
                  <a:srgbClr val="002060"/>
                </a:solidFill>
              </a:rPr>
              <a:t>снэков</a:t>
            </a:r>
            <a:r>
              <a:rPr lang="ru-RU" sz="2400" b="1" dirty="0">
                <a:solidFill>
                  <a:srgbClr val="002060"/>
                </a:solidFill>
              </a:rPr>
              <a:t> (продуктов для перекуса). Если ребенок «нахватается» фруктов, сладостей и булок, будьте уверены, что от обеда он откажется.</a:t>
            </a:r>
          </a:p>
          <a:p>
            <a:pPr fontAlgn="base"/>
            <a:r>
              <a:rPr lang="ru-RU" sz="2400" b="1" dirty="0">
                <a:solidFill>
                  <a:srgbClr val="002060"/>
                </a:solidFill>
              </a:rPr>
              <a:t>Не предлагайте пожевать что-нибудь во время просмотра мультфильмов. </a:t>
            </a:r>
          </a:p>
          <a:p>
            <a:pPr fontAlgn="base"/>
            <a:r>
              <a:rPr lang="ru-RU" sz="2400" b="1" dirty="0">
                <a:solidFill>
                  <a:srgbClr val="002060"/>
                </a:solidFill>
              </a:rPr>
              <a:t>Если малыш скучает или расстроился, не утешайте его едой. Не превращайте ее в успокоительное лекарство. Это опасно! Потому что формирует в мозгу цепочку «расстроился — надо поесть» — привычку, которая есть практически у всех людей с ожирением. Пусть Ваш малыш растет свободным от пищевой зависимости.</a:t>
            </a:r>
          </a:p>
        </p:txBody>
      </p:sp>
    </p:spTree>
    <p:extLst>
      <p:ext uri="{BB962C8B-B14F-4D97-AF65-F5344CB8AC3E}">
        <p14:creationId xmlns:p14="http://schemas.microsoft.com/office/powerpoint/2010/main" val="3149528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Детский стол: принципы правильного питания с детства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328" y="1450987"/>
            <a:ext cx="10607842" cy="490526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Принцип 5. Знайте в еде меру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У каждого ребенка своя порция. Маленькие шалуны едят больше, чем тихони. Здоровые — больше, чем больные.</a:t>
            </a:r>
          </a:p>
          <a:p>
            <a:pPr marL="0" indent="0" fontAlgn="base">
              <a:buNone/>
            </a:pP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</a:t>
            </a:r>
          </a:p>
          <a:p>
            <a:pPr fontAlgn="base"/>
            <a:r>
              <a:rPr lang="ru-RU" sz="2000" b="1" dirty="0">
                <a:solidFill>
                  <a:srgbClr val="002060"/>
                </a:solidFill>
              </a:rPr>
              <a:t>Накладывая тарелку малышу, не забывайте учитывать факторы, которые влияют на размер порции: возраст, телосложение, ежедневные занятия, количество физических нагрузок, самочувствие</a:t>
            </a:r>
          </a:p>
          <a:p>
            <a:pPr marL="0" indent="0" fontAlgn="base">
              <a:buNone/>
            </a:pP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8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250" y="0"/>
            <a:ext cx="792306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Формирование пищевого поведения: взрослый стол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6505"/>
            <a:ext cx="11081084" cy="446045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Младенцы и малыши узнают о еде и едят в результате наблюдения за питанием взрослых, старших детей в семье или сверстников.</a:t>
            </a:r>
          </a:p>
          <a:p>
            <a:r>
              <a:rPr lang="ru-RU" b="1" dirty="0">
                <a:solidFill>
                  <a:srgbClr val="002060"/>
                </a:solidFill>
              </a:rPr>
              <a:t>Социальный фактор оказывается мощным инструментом для дегустации и приема новых продуктов. </a:t>
            </a:r>
          </a:p>
          <a:p>
            <a:r>
              <a:rPr lang="ru-RU" b="1" dirty="0">
                <a:solidFill>
                  <a:srgbClr val="002060"/>
                </a:solidFill>
              </a:rPr>
              <a:t>Дети показывают интерес к знакомству со вкусом незнакомой пищи с б</a:t>
            </a:r>
            <a:r>
              <a:rPr lang="el-GR" b="1" dirty="0">
                <a:solidFill>
                  <a:srgbClr val="002060"/>
                </a:solidFill>
              </a:rPr>
              <a:t>ό</a:t>
            </a:r>
            <a:r>
              <a:rPr lang="ru-RU" b="1" dirty="0" err="1">
                <a:solidFill>
                  <a:srgbClr val="002060"/>
                </a:solidFill>
              </a:rPr>
              <a:t>льшей</a:t>
            </a:r>
            <a:r>
              <a:rPr lang="ru-RU" b="1" dirty="0">
                <a:solidFill>
                  <a:srgbClr val="002060"/>
                </a:solidFill>
              </a:rPr>
              <a:t> готовностью, когда они наблюдают за взрослыми, чем когда еда просто предлагается ребенку.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</a:rPr>
              <a:t>Harper LV, Sanders KM. The effect of adults’ eating on young children’s acceptance of unfamiliar foods.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</a:rPr>
              <a:t>J </a:t>
            </a:r>
            <a:r>
              <a:rPr lang="en-US" sz="2000" dirty="0" err="1">
                <a:solidFill>
                  <a:srgbClr val="002060"/>
                </a:solidFill>
              </a:rPr>
              <a:t>Exp</a:t>
            </a:r>
            <a:r>
              <a:rPr lang="en-US" sz="2000" dirty="0">
                <a:solidFill>
                  <a:srgbClr val="002060"/>
                </a:solidFill>
              </a:rPr>
              <a:t> Child </a:t>
            </a:r>
            <a:r>
              <a:rPr lang="en-US" sz="2000" dirty="0" err="1">
                <a:solidFill>
                  <a:srgbClr val="002060"/>
                </a:solidFill>
              </a:rPr>
              <a:t>Psychol</a:t>
            </a:r>
            <a:r>
              <a:rPr lang="en-US" sz="2000" dirty="0">
                <a:solidFill>
                  <a:srgbClr val="002060"/>
                </a:solidFill>
              </a:rPr>
              <a:t> 1975;20: 206–14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Скачать люди за столом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12" y="0"/>
            <a:ext cx="2179688" cy="17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нтересные факты и красивые картинки &quot; Страница 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67"/>
            <a:ext cx="2089250" cy="15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57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Детский стол: принципы правильного питания с детства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58" y="1299411"/>
            <a:ext cx="10607842" cy="4905261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Принцип 6. Без разнообразия нет баланса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Рацион ребенка должен быть, прежде всего, полноценным: каждый малыш нуждается в достаточном количестве белков, жиров и углеводов, витаминов и микроэлементов.</a:t>
            </a:r>
          </a:p>
          <a:p>
            <a:pPr marL="0" indent="0" fontAlgn="base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fontAlgn="base">
              <a:buNone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Принцип 7. Не бывает плохих продуктов, бывают неправильно составленные рационы</a:t>
            </a:r>
          </a:p>
          <a:p>
            <a:pPr marL="0" indent="0" fontAlgn="base">
              <a:buNone/>
            </a:pP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Любая диета, решительно исключающая какой-то вид продуктов из рациона ребенка, должна быть рекомендована врачом. Если ограничений в питании нет, не бойтесь экспериментировать и позволять ребенку обогащать свое представление о мире новыми вкусами. Помните: вся польза и весь вред еды — в ее количестве.</a:t>
            </a:r>
          </a:p>
          <a:p>
            <a:pPr marL="0" indent="0" fontAlgn="base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18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46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Что делать, если ребёнок плохо ест?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282890"/>
            <a:ext cx="11341290" cy="489407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Выяснить, не связано ли это с каким-либо заболеванием или однообразием приготовленной пищи.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Не торопите ребёнка, пусть он хоть и медленно, но справляется с блюдом, медленно пережёвывает пищу.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Некоторые дети пьют во время еды много воды, что снижает объём потребляемой пищи и её усвоение. Однако при плохом аппетите разрешите малышу запивать небольшими глоточками густую и твёрдую пищу.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Не прибегайте к кормлению насильно. Если ребёнок отказывается от еды, лучше пропустить одно кормление вообще, чем настаивать и доводить его до слёз. Не кормите с уговорами, с развлечениями, во время игры.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Не ведите разговоров при ребёнке о плохом аппетите и о своих переживаниях по этому поводу. Он может привыкнуть к таким разговорам и действительно будет капризничать и отказываться от еды. В то же время, если малыш съел всю предложенную ему еду, похвалите его.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2-3 часа перед обедом необходимо гулять с малышом, по-другому, нагулять аппетит.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Есть дети – «малоежки». Для них необходимо увеличить в рационе белковые продукты (творог, мясо, рыба, орехи, йогурт за счет уменьшения каш и хлеба).</a:t>
            </a:r>
          </a:p>
        </p:txBody>
      </p:sp>
    </p:spTree>
    <p:extLst>
      <p:ext uri="{BB962C8B-B14F-4D97-AF65-F5344CB8AC3E}">
        <p14:creationId xmlns:p14="http://schemas.microsoft.com/office/powerpoint/2010/main" val="1779172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46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Что делать, если ребёнок плохо ест?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282890"/>
            <a:ext cx="11341290" cy="557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Переживая из-за плохого аппетита детей, родители нередко забывают, что баловали своих любимцев конфеткой, мягкой булочкой перед завтраком, обедом или ужином. А между тем кормление во внеурочное время и сами по себе сладости вызывают срыв аппетита. Помните! если на столе постоянно стоит ваза с конфетами и печеньями и доступ к ней свободный, то проблем с аппетитом или нарушением здоровья не избежать.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 При желании ребёнка полакомиться, предложите ему между кормлениями морковку, яблоко, помидор, огурец.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Если за завтраком или обедом ребёнок плохо ел, родителям нужно собрать волю в кулак и выдержать характер: убрать всё со стола и ничего не давать до следующего приёма пищи. Вынужденное голодание может отучить ребёнка привередничать за столом.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  Необходимо соблюдать определённый интервал между приёмами пищи. Отклонение от установленного времени не должно превышать 15-30 минут. При этом у ребёнка регулярно возникает чувство голода, сопровождающееся усилением выделения желудочного сока, к тому же вырабатывается интерес к приёму пищи.</a:t>
            </a:r>
          </a:p>
        </p:txBody>
      </p:sp>
    </p:spTree>
    <p:extLst>
      <p:ext uri="{BB962C8B-B14F-4D97-AF65-F5344CB8AC3E}">
        <p14:creationId xmlns:p14="http://schemas.microsoft.com/office/powerpoint/2010/main" val="353141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23" y="36058"/>
            <a:ext cx="963705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Рациональной 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23" y="2738927"/>
            <a:ext cx="10620631" cy="3769939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Питание, обеспечивающее рост, нормальное развитие и жизнедеятельность человека, способствующее улучшению его здоровья и профилактике заболеваний</a:t>
            </a:r>
          </a:p>
          <a:p>
            <a:r>
              <a:rPr lang="ru-RU" b="1" dirty="0">
                <a:solidFill>
                  <a:srgbClr val="002060"/>
                </a:solidFill>
              </a:rPr>
              <a:t>Формирование вкусовых пристрастий у ребёнка происходит в среднем до 5 лет. Поэтому важно, чтобы ребёнок и в дальнейшем отдавал предпочтение натуральной пище.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Brinks Theory of Nutr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2" y="5373127"/>
            <a:ext cx="2269727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1-tub-ru.yandex.net/i?id=9213145f5daaa021883741a5732e1821-13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54" y="5307245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3-tub-ru.yandex.net/i?id=ebbacfd711d5977b12ebacaf747c0503-2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" y="103748"/>
            <a:ext cx="1381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2-tub-ru.yandex.net/i?id=ec4aad326c7b1014b409e513103b1769-4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82" y="5307245"/>
            <a:ext cx="2276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0-tub-ru.yandex.net/i?id=bb224ef3d242f1cc1f1ba755dbfafb1e-18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282" y="103748"/>
            <a:ext cx="2124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im3-tub-ru.yandex.net/i?id=c2e449730320ea1233fa94cf20d7867c-34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15" y="1242487"/>
            <a:ext cx="2247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im2-tub-ru.yandex.net/i?id=9be2aa4f602312508b913d97b8392d99-08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927" y="1154922"/>
            <a:ext cx="1485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0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127"/>
            <a:ext cx="9194223" cy="11196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Правила здорового питания - разнообразное питание: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734291" y="1484785"/>
          <a:ext cx="10862623" cy="499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02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Правила здорового питания - разнообразное питание: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715818" y="1250902"/>
          <a:ext cx="10866581" cy="527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62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0" y="-557213"/>
            <a:ext cx="14097000" cy="797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alkyland.com/media/CACHE/images/posts/2015/7/12/c60263d0882546b998e5a569beb717a5/5bc44f80b4f6c14df41a534fe220b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3" y="1331830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863" y="626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Режим питания. Какой прием пищи самый главный?</a:t>
            </a:r>
          </a:p>
        </p:txBody>
      </p:sp>
    </p:spTree>
    <p:extLst>
      <p:ext uri="{BB962C8B-B14F-4D97-AF65-F5344CB8AC3E}">
        <p14:creationId xmlns:p14="http://schemas.microsoft.com/office/powerpoint/2010/main" val="425154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42934" y="1632253"/>
          <a:ext cx="10515600" cy="3677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9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при 4-х разовом кормлении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при 5-ти разовом питании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завтрак - 30%, </a:t>
                      </a:r>
                    </a:p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обед - 35%, </a:t>
                      </a:r>
                    </a:p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полдник - 15%, </a:t>
                      </a:r>
                    </a:p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ужин - 20%</a:t>
                      </a:r>
                    </a:p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1-й завтрак - 20%, </a:t>
                      </a:r>
                    </a:p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2-й завтрак - 10-15%, </a:t>
                      </a:r>
                    </a:p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обед - 30-35%, </a:t>
                      </a:r>
                    </a:p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полдник - 10-15%,</a:t>
                      </a:r>
                    </a:p>
                    <a:p>
                      <a:r>
                        <a:rPr lang="ru-RU" sz="3200" b="1" dirty="0">
                          <a:solidFill>
                            <a:srgbClr val="002060"/>
                          </a:solidFill>
                        </a:rPr>
                        <a:t>ужин -20%</a:t>
                      </a:r>
                    </a:p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5915" y="257578"/>
            <a:ext cx="956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Калорийность суточного рациона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31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2119</Words>
  <Application>Microsoft Macintosh PowerPoint</Application>
  <PresentationFormat>Широкоэкранный</PresentationFormat>
  <Paragraphs>207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Тема Office</vt:lpstr>
      <vt:lpstr>Питание, как фактор формирования здоровья детей</vt:lpstr>
      <vt:lpstr>Общий стол</vt:lpstr>
      <vt:lpstr>Формирование пищевого поведения: взрослый стол </vt:lpstr>
      <vt:lpstr>Рациональной питание</vt:lpstr>
      <vt:lpstr>Правила здорового питания - разнообразное питание: </vt:lpstr>
      <vt:lpstr>Правила здорового питания - разнообразное питание: </vt:lpstr>
      <vt:lpstr>Презентация PowerPoint</vt:lpstr>
      <vt:lpstr>Режим питания. Какой прием пищи самый главный?</vt:lpstr>
      <vt:lpstr>Презентация PowerPoint</vt:lpstr>
      <vt:lpstr>Пропуск завтрака</vt:lpstr>
      <vt:lpstr>Завтрак улучшает память </vt:lpstr>
      <vt:lpstr>Завтрак помогает снизить риск развития диабета </vt:lpstr>
      <vt:lpstr>Игнорируя завтрак, вы становитесь раздражительными </vt:lpstr>
      <vt:lpstr>Завтрак</vt:lpstr>
      <vt:lpstr>Правила здорового питания - разнообразное питание: </vt:lpstr>
      <vt:lpstr>Примерное меню на  1 день</vt:lpstr>
      <vt:lpstr>Съедобная «радуга»  на каждый день</vt:lpstr>
      <vt:lpstr>Составление рациона –  сочетание продуктов</vt:lpstr>
      <vt:lpstr>Презентация PowerPoint</vt:lpstr>
      <vt:lpstr>Усвоение белка из различных продуктов питания</vt:lpstr>
      <vt:lpstr>Количество белков, необходимых ребенку: </vt:lpstr>
      <vt:lpstr>Жиры в питании</vt:lpstr>
      <vt:lpstr>Количество жиров, необходимых ребёнку </vt:lpstr>
      <vt:lpstr>Углеводы</vt:lpstr>
      <vt:lpstr>Количество углеводов, необходимых ребенку</vt:lpstr>
      <vt:lpstr>Детский стол: принципы правильного питания с детства  </vt:lpstr>
      <vt:lpstr>Детский стол: принципы правильного питания с детства  </vt:lpstr>
      <vt:lpstr>Детский стол: принципы правильного питания с детства  </vt:lpstr>
      <vt:lpstr>Детский стол: принципы правильного питания с детства  </vt:lpstr>
      <vt:lpstr>Детский стол: принципы правильного питания с детства  </vt:lpstr>
      <vt:lpstr>Что делать, если ребёнок плохо ест?</vt:lpstr>
      <vt:lpstr>Что делать, если ребёнок плохо ест?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Аделия Файзуллина</dc:creator>
  <cp:lastModifiedBy>Аделия Файзуллина</cp:lastModifiedBy>
  <cp:revision>3</cp:revision>
  <dcterms:created xsi:type="dcterms:W3CDTF">2020-05-18T13:02:33Z</dcterms:created>
  <dcterms:modified xsi:type="dcterms:W3CDTF">2020-05-18T13:10:41Z</dcterms:modified>
</cp:coreProperties>
</file>